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8"/>
  </p:notesMasterIdLst>
  <p:sldIdLst>
    <p:sldId id="298" r:id="rId6"/>
    <p:sldId id="299" r:id="rId7"/>
    <p:sldId id="256" r:id="rId8"/>
    <p:sldId id="257" r:id="rId9"/>
    <p:sldId id="258" r:id="rId10"/>
    <p:sldId id="259" r:id="rId11"/>
    <p:sldId id="261" r:id="rId12"/>
    <p:sldId id="267" r:id="rId13"/>
    <p:sldId id="262" r:id="rId14"/>
    <p:sldId id="260" r:id="rId15"/>
    <p:sldId id="273" r:id="rId16"/>
    <p:sldId id="274" r:id="rId17"/>
    <p:sldId id="279" r:id="rId18"/>
    <p:sldId id="275" r:id="rId19"/>
    <p:sldId id="276" r:id="rId20"/>
    <p:sldId id="277" r:id="rId21"/>
    <p:sldId id="263" r:id="rId22"/>
    <p:sldId id="278" r:id="rId23"/>
    <p:sldId id="264" r:id="rId24"/>
    <p:sldId id="265" r:id="rId25"/>
    <p:sldId id="280" r:id="rId26"/>
    <p:sldId id="266" r:id="rId27"/>
    <p:sldId id="268" r:id="rId28"/>
    <p:sldId id="27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1"/>
    <p:restoredTop sz="60843" autoAdjust="0"/>
  </p:normalViewPr>
  <p:slideViewPr>
    <p:cSldViewPr>
      <p:cViewPr varScale="1">
        <p:scale>
          <a:sx n="74" d="100"/>
          <a:sy n="74" d="100"/>
        </p:scale>
        <p:origin x="178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F1882-167D-4E64-A50A-DB4886003424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248FA-3213-41F7-9FFE-5E697CB9D6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03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>
              <a:solidFill>
                <a:srgbClr val="000000"/>
              </a:solidFill>
            </a:endParaRPr>
          </a:p>
          <a:p>
            <a:endParaRPr lang="en-US" b="0"/>
          </a:p>
          <a:p>
            <a:endParaRPr lang="en-US" b="0" baseline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A549-AC66-4EB9-91EB-8FA16D465EC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94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endParaRPr lang="en-US" dirty="0"/>
          </a:p>
          <a:p>
            <a:r>
              <a:rPr lang="en-US" dirty="0"/>
              <a:t>But </a:t>
            </a:r>
            <a:r>
              <a:rPr lang="en-US" baseline="0" dirty="0"/>
              <a:t>you can fight back with a healthy lifestyle and a mindset of trust in God.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50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endParaRPr lang="en-US" dirty="0"/>
          </a:p>
          <a:p>
            <a:r>
              <a:rPr lang="en-US" dirty="0"/>
              <a:t>What are some healthy breakfast and main meal choices that you</a:t>
            </a:r>
            <a:r>
              <a:rPr lang="en-US" baseline="0" dirty="0"/>
              <a:t> know fight heart disease, diabetes, and high blood pressure? (Wait for response)</a:t>
            </a:r>
          </a:p>
          <a:p>
            <a:endParaRPr lang="en-US" baseline="0" dirty="0"/>
          </a:p>
          <a:p>
            <a:r>
              <a:rPr lang="en-US" baseline="0" dirty="0"/>
              <a:t>Chronic systemic inflammation is at the root of these diseases, including many cancers.  </a:t>
            </a:r>
          </a:p>
          <a:p>
            <a:endParaRPr lang="en-US" baseline="0" dirty="0"/>
          </a:p>
          <a:p>
            <a:r>
              <a:rPr lang="en-US" baseline="0" dirty="0"/>
              <a:t>The good news is that the foods that fight these metabolic disorders and obesity also fight cancer!  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44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endParaRPr lang="en-US" dirty="0"/>
          </a:p>
          <a:p>
            <a:r>
              <a:rPr lang="en-US" dirty="0"/>
              <a:t>As</a:t>
            </a:r>
            <a:r>
              <a:rPr lang="en-US" baseline="0" dirty="0"/>
              <a:t> we mentioned earlier, “many” means up to 40 percent.  Other estimates are </a:t>
            </a:r>
            <a:r>
              <a:rPr lang="en-US" baseline="0"/>
              <a:t>even higher.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50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A great variety of plant</a:t>
            </a:r>
            <a:r>
              <a:rPr lang="en-US" b="0" i="0" baseline="0" dirty="0"/>
              <a:t> foods have powerful disease-fighting potential.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baseline="0" dirty="0"/>
              <a:t>We are sharing just a few to illustrate the powerful potential of plant nutrition to fight disease when combined with a healthy lifestyle.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80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endParaRPr lang="en-US" dirty="0"/>
          </a:p>
          <a:p>
            <a:r>
              <a:rPr lang="en-US" dirty="0"/>
              <a:t>How is this the case?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03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endParaRPr lang="en-US" dirty="0"/>
          </a:p>
          <a:p>
            <a:r>
              <a:rPr lang="en-US" dirty="0"/>
              <a:t>Loading up on large amounts of supplements cannot take the place of whole foods in combination, and can even cause harm.  </a:t>
            </a:r>
          </a:p>
          <a:p>
            <a:endParaRPr lang="en-US" dirty="0"/>
          </a:p>
          <a:p>
            <a:r>
              <a:rPr lang="en-US" dirty="0"/>
              <a:t>The nutrients in plant foods exist in complementary ratios that maximize</a:t>
            </a:r>
            <a:r>
              <a:rPr lang="en-US" baseline="0" dirty="0"/>
              <a:t> their absorption, availability, and retention.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80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endParaRPr lang="en-US" dirty="0"/>
          </a:p>
          <a:p>
            <a:r>
              <a:rPr lang="en-US" dirty="0"/>
              <a:t>Plant foods are low in calories and help displace unhealthy refined foods,</a:t>
            </a:r>
            <a:r>
              <a:rPr lang="en-US" baseline="0" dirty="0"/>
              <a:t> helping control weight without starvation diets or extreme reduced portions.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67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Now,</a:t>
            </a:r>
            <a:r>
              <a:rPr lang="en-US" b="0" i="0" baseline="0" dirty="0"/>
              <a:t> that’s some kind of delicious medicine!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84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(AICR is the American Institute of Cancer Research)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baseline="0" dirty="0"/>
              <a:t>Think of the rainbow of colors in plant foods; picture what you love.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baseline="0" dirty="0"/>
              <a:t>Is it bright yellow corn? Crisp red apples? Sweet green zucchini? Tangy oranges?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baseline="0" dirty="0"/>
              <a:t>What could a plate 2/3 full of delicious fresh plant foods look like? (Wait for response)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78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endParaRPr lang="en-US" dirty="0"/>
          </a:p>
          <a:p>
            <a:r>
              <a:rPr lang="en-US" dirty="0"/>
              <a:t>Maybe that’s why they call their disease-fighting compounds</a:t>
            </a:r>
            <a:r>
              <a:rPr lang="en-US" baseline="0" dirty="0"/>
              <a:t> “</a:t>
            </a:r>
            <a:r>
              <a:rPr lang="en-US" baseline="0" dirty="0" err="1"/>
              <a:t>phyto</a:t>
            </a:r>
            <a:r>
              <a:rPr lang="en-US" baseline="0" dirty="0"/>
              <a:t>-chemicals”!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66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A549-AC66-4EB9-91EB-8FA16D465EC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96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endParaRPr lang="en-US" dirty="0"/>
          </a:p>
          <a:p>
            <a:r>
              <a:rPr lang="en-US" dirty="0"/>
              <a:t>A steady</a:t>
            </a:r>
            <a:r>
              <a:rPr lang="en-US" baseline="0" dirty="0"/>
              <a:t> diet of these foods significantly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 the risk for certain cancers.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(Source: Food, Nutrition, Physical Activity, and the Prevention of Cancer. AICR Report;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Biomed 2006; 77(2):118-123.)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55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endParaRPr lang="en-US" dirty="0"/>
          </a:p>
          <a:p>
            <a:r>
              <a:rPr lang="en-US" dirty="0"/>
              <a:t>Cells divide</a:t>
            </a:r>
            <a:r>
              <a:rPr lang="en-US" baseline="0" dirty="0"/>
              <a:t> and grow under the influence of environmental conditions.</a:t>
            </a:r>
          </a:p>
          <a:p>
            <a:endParaRPr lang="en-US" baseline="0" dirty="0"/>
          </a:p>
          <a:p>
            <a:r>
              <a:rPr lang="en-US" baseline="0" dirty="0"/>
              <a:t>Foods rich in antioxidants, vitamins, and cancer-fighting compounds protects the rapidly dividing cells of growing children.</a:t>
            </a:r>
          </a:p>
          <a:p>
            <a:endParaRPr lang="en-US" baseline="0" dirty="0"/>
          </a:p>
          <a:p>
            <a:r>
              <a:rPr lang="en-US" baseline="0" dirty="0"/>
              <a:t>It also helps detoxify the system of carcinogens that could cause cancer later in life.</a:t>
            </a:r>
          </a:p>
          <a:p>
            <a:endParaRPr lang="en-US" baseline="0" dirty="0"/>
          </a:p>
          <a:p>
            <a:r>
              <a:rPr lang="en-US" baseline="0" dirty="0"/>
              <a:t>One of the saddest effects of living in a toxic world is cancer in children.  </a:t>
            </a:r>
          </a:p>
          <a:p>
            <a:endParaRPr lang="en-US" baseline="0" dirty="0"/>
          </a:p>
          <a:p>
            <a:r>
              <a:rPr lang="en-US" baseline="0" dirty="0"/>
              <a:t>A sinful world causes disease, but one day, in the earth made new there will be no more toxins, no more disease.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563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You can fight smart to reduce risk.  So, </a:t>
            </a:r>
            <a:r>
              <a:rPr lang="en-US" b="1" i="0" dirty="0"/>
              <a:t>Read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94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How encouraging!  </a:t>
            </a:r>
            <a:r>
              <a:rPr lang="en-US" b="0" i="0" baseline="0" dirty="0"/>
              <a:t>Beans are high in protein, antioxidants, and minerals.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baseline="0" dirty="0"/>
              <a:t>They contain resistant starch which helps healthy bacteria thrive and protect colon cells.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baseline="0" dirty="0"/>
              <a:t>There are hundreds of varieties of beans including black beans, lentils, and split peas.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baseline="0" dirty="0"/>
              <a:t>(Examples: Mexico: with corn tortillas; Lebanon or India: Soups with curry, pita bread or dumplings; in spreads like garbanzo hummus; England: on toast for breakfast; America: with potatoes or rice; Eastern Europe: in soups; Italy: in pasta)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baseline="0" dirty="0"/>
              <a:t>What are some ways you enjoy beans?  (Wait for response)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And beans are low cost. A serving of cooked </a:t>
            </a:r>
            <a:r>
              <a:rPr lang="en-US" b="0" i="0" baseline="0" dirty="0"/>
              <a:t>dried beans is just 10 cents; canned beans about 30 cents per serving.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15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What are your favorite berries?  </a:t>
            </a:r>
            <a:r>
              <a:rPr lang="en-US" b="1" i="0" dirty="0"/>
              <a:t>Read slide.</a:t>
            </a:r>
          </a:p>
          <a:p>
            <a:endParaRPr lang="en-US" dirty="0"/>
          </a:p>
          <a:p>
            <a:r>
              <a:rPr lang="en-US" dirty="0"/>
              <a:t>Just</a:t>
            </a:r>
            <a:r>
              <a:rPr lang="en-US" baseline="0" dirty="0"/>
              <a:t> one cup of juicy blackberries is 8 grams of fiber but only 60 calories.</a:t>
            </a:r>
          </a:p>
          <a:p>
            <a:endParaRPr lang="en-US" baseline="0" dirty="0"/>
          </a:p>
          <a:p>
            <a:r>
              <a:rPr lang="en-US" baseline="0" dirty="0"/>
              <a:t>Have you noticed special sales on blackberries, blueberries, raspberries, and strawberries at your grocery store?</a:t>
            </a:r>
          </a:p>
          <a:p>
            <a:endParaRPr lang="en-US" baseline="0" dirty="0"/>
          </a:p>
          <a:p>
            <a:r>
              <a:rPr lang="en-US" baseline="0" dirty="0"/>
              <a:t>You can mix them, eat them fresh or pop them in the freezer to use later.  How do you enjoy berries? (Wait for response)</a:t>
            </a:r>
          </a:p>
          <a:p>
            <a:endParaRPr lang="en-US" baseline="0" dirty="0"/>
          </a:p>
          <a:p>
            <a:r>
              <a:rPr lang="en-US" baseline="0" dirty="0"/>
              <a:t>Berries are a great addition to breakfast cereal instead of sugar; in whole grain muffins or as toppers for whole grain waffles.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94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“Cruciferous” refers to the beautiful “cross” shaped flowers these plants display.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  <a:p>
            <a:r>
              <a:rPr lang="en-US" dirty="0">
                <a:effectLst/>
              </a:rPr>
              <a:t>Broccoli is probably the best known cruciferous vegetable. 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Like Brussels sprouts, </a:t>
            </a:r>
            <a:r>
              <a:rPr lang="en-US" dirty="0" err="1">
                <a:effectLst/>
              </a:rPr>
              <a:t>rapini</a:t>
            </a:r>
            <a:r>
              <a:rPr lang="en-US" dirty="0">
                <a:effectLst/>
              </a:rPr>
              <a:t>, cabbage (green), cauliflower and turnips (white), it forms a "head." </a:t>
            </a:r>
          </a:p>
          <a:p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Nearly all are good</a:t>
            </a:r>
            <a:r>
              <a:rPr lang="en-US" b="0" i="0" baseline="0" dirty="0"/>
              <a:t> sources of vitamin C.  </a:t>
            </a:r>
            <a:endParaRPr lang="en-US" dirty="0"/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313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Certain leafy greens are also “cruciferous” vegetables.</a:t>
            </a:r>
            <a:r>
              <a:rPr lang="en-US" baseline="0" dirty="0">
                <a:effectLst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effectLst/>
              </a:rPr>
              <a:t>They are</a:t>
            </a:r>
            <a:r>
              <a:rPr lang="en-US" dirty="0">
                <a:effectLst/>
              </a:rPr>
              <a:t> known as the "headless crucifers" and include dark green leafy vegetables like kale and collard greens.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They are good sources of vitamin C, K,</a:t>
            </a:r>
            <a:r>
              <a:rPr lang="en-US" baseline="0" dirty="0">
                <a:effectLst/>
              </a:rPr>
              <a:t> and fiber.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effectLst/>
              </a:rPr>
              <a:t>Try in soups, lightly steamed as a side dish, chopped raw in salads, or in wraps with vegetarian meat or beans.</a:t>
            </a: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587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endParaRPr lang="en-US" dirty="0"/>
          </a:p>
          <a:p>
            <a:r>
              <a:rPr lang="en-US" dirty="0"/>
              <a:t>Bottom line: enjoy a palette</a:t>
            </a:r>
            <a:r>
              <a:rPr lang="en-US" baseline="0" dirty="0"/>
              <a:t> of color on your plate—and don’t forget a splash of red!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22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endParaRPr lang="en-US" dirty="0"/>
          </a:p>
          <a:p>
            <a:r>
              <a:rPr lang="en-US" dirty="0">
                <a:effectLst/>
              </a:rPr>
              <a:t>Whole grains are hearty, flavorful and filling. They help control blood sugar and cultivate healthy gut bacteria.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Choose from brown rice, oatmeal, corn, whole-wheat bread, barley, bulgur, kasha, millet, </a:t>
            </a:r>
            <a:r>
              <a:rPr lang="en-US" dirty="0" err="1">
                <a:effectLst/>
              </a:rPr>
              <a:t>farro</a:t>
            </a:r>
            <a:r>
              <a:rPr lang="en-US" dirty="0">
                <a:effectLst/>
              </a:rPr>
              <a:t> and more. 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The fiber-rich bran, nutrient-packed germ and starchy endosperm are all natural parts that remain in whole grains.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Whole grains are good sources of fiber and magnesium and contain protein and B vitamins.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145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Cancer. While nothing can guarantee you’ll never get it, you can take positive lifestyle steps to prevent it.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nutrition program with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strategies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such as appropriate exercise, a positive attitude, trust in God, and adequate rest.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will create an internal attitude and external environment for cancer prevention and increased success in fighting cancer if it does occur.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27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Presenter: Please read and study the tract that accompanies this PowerPoint</a:t>
            </a:r>
            <a:r>
              <a:rPr lang="en-US" b="1" baseline="0" dirty="0"/>
              <a:t> to prepare for this presentation. </a:t>
            </a:r>
            <a:endParaRPr lang="en-US" b="1" dirty="0"/>
          </a:p>
          <a:p>
            <a:endParaRPr lang="en-US" dirty="0"/>
          </a:p>
          <a:p>
            <a:r>
              <a:rPr lang="en-US" b="0" dirty="0"/>
              <a:t>In this session we</a:t>
            </a:r>
            <a:r>
              <a:rPr lang="en-US" b="0" baseline="0" dirty="0"/>
              <a:t> are addressing: </a:t>
            </a:r>
            <a:r>
              <a:rPr lang="en-US" b="1" dirty="0"/>
              <a:t>Read slide.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90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times disease and sickness occur in spite of our best efforts.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God never intended that sickness and pain would be a part of His universe.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through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sickness and pain, God will be with you.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 plan for your mind, body, and spirit will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add value and better health to your life.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728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can trust Him with your journey, wherever it takes you.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Healthy habits reduce unnecessary suffering and give strength to fight</a:t>
            </a:r>
            <a:r>
              <a:rPr lang="en-US" baseline="0" dirty="0"/>
              <a:t> when challenges come.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dirty="0"/>
          </a:p>
          <a:p>
            <a:r>
              <a:rPr lang="en-US" b="1" dirty="0"/>
              <a:t>Not everyone will </a:t>
            </a:r>
            <a:r>
              <a:rPr lang="en-US" b="1" baseline="0" dirty="0"/>
              <a:t>experience physical healing in this life, but everyone can experience “wholeness.”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Wholeness includes</a:t>
            </a:r>
            <a:r>
              <a:rPr 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spiritual as well as emotional,</a:t>
            </a:r>
            <a:r>
              <a:rPr 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lifestyle,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social health.</a:t>
            </a:r>
            <a:r>
              <a:rPr 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Wholeness is being at peace with God and promotes peace with others.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Everyone has the opportunity experience wholeness.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69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God promises: </a:t>
            </a:r>
            <a:r>
              <a:rPr lang="en-US" b="1" i="0" dirty="0"/>
              <a:t>Read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be thinking—I want this wholeness, but how do I begin?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God is calling you and will lead you.  Take the first step by reaching out to Him for guidance.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God will give you strength to make positive choices for your physical, mental, and spiritual health.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 you like to ask for God’s guidance in your life just now? (Raise hand and wait for response)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92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endParaRPr lang="en-US" dirty="0"/>
          </a:p>
          <a:p>
            <a:r>
              <a:rPr lang="en-US" dirty="0"/>
              <a:t>Like it or not, cancer has become a big part of the conversation on health throughout the world.</a:t>
            </a:r>
          </a:p>
          <a:p>
            <a:endParaRPr lang="en-US" dirty="0"/>
          </a:p>
          <a:p>
            <a:r>
              <a:rPr lang="en-US" dirty="0"/>
              <a:t>Exactly</a:t>
            </a:r>
            <a:r>
              <a:rPr lang="en-US" baseline="0" dirty="0"/>
              <a:t> what is cancer, and what are it’s main characteristics? (Next slide)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88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endParaRPr lang="en-US" dirty="0"/>
          </a:p>
          <a:p>
            <a:r>
              <a:rPr lang="en-US" dirty="0"/>
              <a:t>DNA</a:t>
            </a:r>
            <a:r>
              <a:rPr lang="en-US" baseline="0" dirty="0"/>
              <a:t> changes within cells fuel the growth and spread of cancer. 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62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endParaRPr lang="en-US" dirty="0"/>
          </a:p>
          <a:p>
            <a:r>
              <a:rPr lang="en-US" dirty="0"/>
              <a:t>If you have had cancer, are fighting a cancer battle, or know someone who has battled cancer,</a:t>
            </a:r>
            <a:r>
              <a:rPr lang="en-US" baseline="0" dirty="0"/>
              <a:t> these are not just numbers.</a:t>
            </a:r>
          </a:p>
          <a:p>
            <a:endParaRPr lang="en-US" baseline="0" dirty="0"/>
          </a:p>
          <a:p>
            <a:r>
              <a:rPr lang="en-US" baseline="0" dirty="0"/>
              <a:t>The battle is real and must be waged at the physical, mental, and spiritual level, and with the many tools that are available through specialized health care providers.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50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</a:t>
            </a:r>
            <a:r>
              <a:rPr lang="en-US" baseline="0" dirty="0"/>
              <a:t> may have run across some folks who feel they know the single cause of cancer. </a:t>
            </a:r>
          </a:p>
          <a:p>
            <a:endParaRPr lang="en-US" baseline="0" dirty="0"/>
          </a:p>
          <a:p>
            <a:r>
              <a:rPr lang="en-US" baseline="0" dirty="0"/>
              <a:t>It is not that simple.  Many factors in combination affect cancer risk and progression, and not all cancer connections are known or understood.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Risk factors include:  </a:t>
            </a:r>
            <a:r>
              <a:rPr lang="en-US" b="1" i="0" dirty="0"/>
              <a:t>Read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8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 cancers are preventable with a healthful lifestyle and diet—up to 40 percent of certain types.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Western diets, obesity, and sedentary habits are all linked to increased cancer risk and lower survival rates when cancer does occur.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(Source: Am J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2006; 84(6):1456-62.)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95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Read slide.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American</a:t>
            </a:r>
            <a:r>
              <a:rPr lang="en-US" b="1" baseline="0" dirty="0"/>
              <a:t> Institute for Cancer Research </a:t>
            </a:r>
            <a:r>
              <a:rPr lang="en-US" baseline="0" dirty="0"/>
              <a:t>has several free online nutrition guides for reducing the risk of cancer and maintaining a healthy diet during a cancer battle.  </a:t>
            </a:r>
          </a:p>
          <a:p>
            <a:endParaRPr lang="en-US" baseline="0" dirty="0"/>
          </a:p>
          <a:p>
            <a:r>
              <a:rPr lang="en-US" baseline="0" dirty="0"/>
              <a:t>You can find them on the web for more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248FA-3213-41F7-9FFE-5E697CB9D66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17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34632-A418-48BB-8C86-057BD5627E0B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3E56-6511-417B-9AFC-FE75C6F59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34632-A418-48BB-8C86-057BD5627E0B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3E56-6511-417B-9AFC-FE75C6F59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34632-A418-48BB-8C86-057BD5627E0B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3E56-6511-417B-9AFC-FE75C6F59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2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47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06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727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609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7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352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6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34632-A418-48BB-8C86-057BD5627E0B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3E56-6511-417B-9AFC-FE75C6F59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09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77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86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9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34632-A418-48BB-8C86-057BD5627E0B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3E56-6511-417B-9AFC-FE75C6F59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34632-A418-48BB-8C86-057BD5627E0B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3E56-6511-417B-9AFC-FE75C6F59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34632-A418-48BB-8C86-057BD5627E0B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3E56-6511-417B-9AFC-FE75C6F59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34632-A418-48BB-8C86-057BD5627E0B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3E56-6511-417B-9AFC-FE75C6F59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34632-A418-48BB-8C86-057BD5627E0B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3E56-6511-417B-9AFC-FE75C6F59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34632-A418-48BB-8C86-057BD5627E0B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3E56-6511-417B-9AFC-FE75C6F59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34632-A418-48BB-8C86-057BD5627E0B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3E56-6511-417B-9AFC-FE75C6F59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50000">
              <a:schemeClr val="accent1">
                <a:lumMod val="50000"/>
              </a:schemeClr>
            </a:gs>
            <a:gs pos="100000">
              <a:schemeClr val="accent1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34632-A418-48BB-8C86-057BD5627E0B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E3E56-6511-417B-9AFC-FE75C6F5948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5037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5800" y="42672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Images used in </a:t>
            </a:r>
            <a:r>
              <a:rPr lang="en-US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powerpoint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presentation are part of the presentation and not to be used out of context of the presentation, may not be used as stand-alone images unless to promote the presentation/event, and may not be resold in singular form or as part of an image library.  Images are © </a:t>
            </a:r>
            <a:r>
              <a:rPr lang="en-US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Alamy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and presentation templates and content therein are © MISDA, any other usage requires written permission from both parties.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453258" y="2337936"/>
            <a:ext cx="8233542" cy="1846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  <a:t>Images © </a:t>
            </a:r>
            <a:r>
              <a:rPr lang="en-US" sz="4000" dirty="0" err="1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  <a:t>Alamy</a:t>
            </a:r>
            <a:br>
              <a:rPr lang="en-US" sz="6000" dirty="0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dirty="0" err="1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  <a:t>www.alamy.com</a:t>
            </a:r>
            <a:endParaRPr lang="en-US" sz="3200" dirty="0">
              <a:solidFill>
                <a:srgbClr val="EEECE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91636" l="1502" r="96847">
                        <a14:foregroundMark x1="42643" y1="41455" x2="42643" y2="41455"/>
                        <a14:foregroundMark x1="14114" y1="55273" x2="14114" y2="55273"/>
                        <a14:foregroundMark x1="85886" y1="59273" x2="85886" y2="59273"/>
                        <a14:foregroundMark x1="23123" y1="34545" x2="23123" y2="3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600" y="1276885"/>
            <a:ext cx="2590800" cy="106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07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A1DDDB-D685-1146-A3A3-D6949B6B3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50379-F78C-3A46-9D7E-291EEF302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2EF368-3827-2549-B329-246E36532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E19E04-89C6-7546-9D65-3798B38CE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C5EB2B-8A1F-D64A-A2FF-0BE289CAA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D1D804-1E5B-1A4E-9F68-620FD7C37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7B015A-BB9B-204C-B078-92C03535C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42AE74-F720-B942-A346-CBF87BCF1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5BFC59-AF8B-784F-9468-31248A390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95282-6059-7141-89A3-1377BDFA7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4400" y="2286000"/>
            <a:ext cx="7391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Scripture quotations used in </a:t>
            </a:r>
            <a:r>
              <a:rPr lang="en-US" b="1" i="1">
                <a:solidFill>
                  <a:prstClr val="white"/>
                </a:solidFill>
              </a:rPr>
              <a:t>Balanced Living PowerPoints</a:t>
            </a:r>
            <a:r>
              <a:rPr lang="en-US">
                <a:solidFill>
                  <a:prstClr val="white"/>
                </a:solidFill>
              </a:rPr>
              <a:t> are taken from Bibles in the Public Domain which have no USA copyright restrictions.  We have indicated which version each quotation is taken from as follows:</a:t>
            </a:r>
          </a:p>
          <a:p>
            <a:r>
              <a:rPr lang="en-US" b="1">
                <a:solidFill>
                  <a:prstClr val="white"/>
                </a:solidFill>
              </a:rPr>
              <a:t>KJV</a:t>
            </a:r>
            <a:r>
              <a:rPr lang="en-US">
                <a:solidFill>
                  <a:prstClr val="white"/>
                </a:solidFill>
              </a:rPr>
              <a:t> - King James Version </a:t>
            </a:r>
          </a:p>
          <a:p>
            <a:r>
              <a:rPr lang="en-US" b="1">
                <a:solidFill>
                  <a:prstClr val="white"/>
                </a:solidFill>
              </a:rPr>
              <a:t>BBE</a:t>
            </a:r>
            <a:r>
              <a:rPr lang="en-US">
                <a:solidFill>
                  <a:prstClr val="white"/>
                </a:solidFill>
              </a:rPr>
              <a:t> - Bible in Basic English</a:t>
            </a:r>
          </a:p>
          <a:p>
            <a:r>
              <a:rPr lang="en-US" b="1">
                <a:solidFill>
                  <a:prstClr val="white"/>
                </a:solidFill>
              </a:rPr>
              <a:t>WEB</a:t>
            </a:r>
            <a:r>
              <a:rPr lang="en-US">
                <a:solidFill>
                  <a:prstClr val="white"/>
                </a:solidFill>
              </a:rPr>
              <a:t> - World English Bible</a:t>
            </a:r>
          </a:p>
          <a:p>
            <a:r>
              <a:rPr lang="en-US" b="1">
                <a:solidFill>
                  <a:prstClr val="white"/>
                </a:solidFill>
              </a:rPr>
              <a:t>DBY</a:t>
            </a:r>
            <a:r>
              <a:rPr lang="en-US">
                <a:solidFill>
                  <a:prstClr val="white"/>
                </a:solidFill>
              </a:rPr>
              <a:t> - Darby's Translation</a:t>
            </a:r>
          </a:p>
          <a:p>
            <a:r>
              <a:rPr lang="en-US">
                <a:solidFill>
                  <a:prstClr val="white"/>
                </a:solidFill>
              </a:rPr>
              <a:t>Any scriptures not otherwise noted are the author's paraphrase of one of these versions.</a:t>
            </a:r>
          </a:p>
          <a:p>
            <a:endParaRPr lang="en-US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967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3526A-8B7E-B144-A5F3-924197288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3BA8EB-B5BC-9A4E-9B63-63796E9F7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30092D-C38E-8440-921B-190673262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47772-CADB-A047-979D-095A649FF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10EA1-7DEB-6B4E-A85C-54A963B81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BBA29-84C9-7A4B-B376-D069D0042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658A0-FF9E-DE49-BE44-C841996BA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5E6ED-A63E-224F-9841-1A8346E44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8E5F4-28BA-E34F-B42D-BDD74775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5CF72-84B5-9748-AA6D-5DC575C6A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5A4F39-A588-C542-998D-1E1E07A6C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62409A-EE99-3A45-A24D-C84CF624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2C9CEF-5DAE-D243-80E8-E593DEEEF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7F525D-E591-6541-BC9E-B8A41AD31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057CCA-00F2-7948-85BB-DF9CE5933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F62622-BA8C-4F4B-8490-D0470D386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7782D9-31FC-2849-B7B3-C64ADAE22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F9023-2EC0-F947-90E2-9888AB177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734159-6E11-2A42-A0AE-951DC1D9B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7981B4-B83D-D04E-96AF-6D3297D7B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92E06408ADEE41BF0B67F14AB15500" ma:contentTypeVersion="9" ma:contentTypeDescription="Create a new document." ma:contentTypeScope="" ma:versionID="72ed82b64911a7369b5a56d320e07570">
  <xsd:schema xmlns:xsd="http://www.w3.org/2001/XMLSchema" xmlns:xs="http://www.w3.org/2001/XMLSchema" xmlns:p="http://schemas.microsoft.com/office/2006/metadata/properties" xmlns:ns1="http://schemas.microsoft.com/sharepoint/v3" xmlns:ns2="b3d8973d-8316-407a-8e30-0fccab978384" xmlns:ns3="9b1224cd-25dc-4b65-9ab8-cd20bb625383" targetNamespace="http://schemas.microsoft.com/office/2006/metadata/properties" ma:root="true" ma:fieldsID="7cf185fc82ea8dd4cb979d0f375f72ee" ns1:_="" ns2:_="" ns3:_="">
    <xsd:import namespace="http://schemas.microsoft.com/sharepoint/v3"/>
    <xsd:import namespace="b3d8973d-8316-407a-8e30-0fccab978384"/>
    <xsd:import namespace="9b1224cd-25dc-4b65-9ab8-cd20bb62538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8973d-8316-407a-8e30-0fccab97838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224cd-25dc-4b65-9ab8-cd20bb6253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B957C45-5F8A-4B7F-A55A-CA785C5137C4}"/>
</file>

<file path=customXml/itemProps2.xml><?xml version="1.0" encoding="utf-8"?>
<ds:datastoreItem xmlns:ds="http://schemas.openxmlformats.org/officeDocument/2006/customXml" ds:itemID="{ACE9D1EC-09A2-4184-9E90-7FA8981D7D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C83AAF-A61D-4AB0-9B14-095492057D1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1281</TotalTime>
  <Words>1688</Words>
  <Application>Microsoft Macintosh PowerPoint</Application>
  <PresentationFormat>On-screen Show (4:3)</PresentationFormat>
  <Paragraphs>233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Michigan Conference of SDA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vgriffin</dc:creator>
  <cp:lastModifiedBy>Eric Pletcher</cp:lastModifiedBy>
  <cp:revision>141</cp:revision>
  <dcterms:created xsi:type="dcterms:W3CDTF">2014-10-29T12:56:02Z</dcterms:created>
  <dcterms:modified xsi:type="dcterms:W3CDTF">2018-06-14T17:35:17Z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0x0101003492E06408ADEE41BF0B67F14AB15500</vt:lpwstr>
  </property>
</Properties>
</file>