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688" r:id="rId6"/>
  </p:sldMasterIdLst>
  <p:notesMasterIdLst>
    <p:notesMasterId r:id="rId36"/>
  </p:notesMasterIdLst>
  <p:sldIdLst>
    <p:sldId id="303" r:id="rId7"/>
    <p:sldId id="304" r:id="rId8"/>
    <p:sldId id="256" r:id="rId9"/>
    <p:sldId id="258" r:id="rId10"/>
    <p:sldId id="260" r:id="rId11"/>
    <p:sldId id="259" r:id="rId12"/>
    <p:sldId id="261" r:id="rId13"/>
    <p:sldId id="262" r:id="rId14"/>
    <p:sldId id="305" r:id="rId15"/>
    <p:sldId id="263" r:id="rId16"/>
    <p:sldId id="287" r:id="rId17"/>
    <p:sldId id="286" r:id="rId18"/>
    <p:sldId id="264" r:id="rId19"/>
    <p:sldId id="301" r:id="rId20"/>
    <p:sldId id="295" r:id="rId21"/>
    <p:sldId id="296" r:id="rId22"/>
    <p:sldId id="268" r:id="rId23"/>
    <p:sldId id="283" r:id="rId24"/>
    <p:sldId id="265" r:id="rId25"/>
    <p:sldId id="280" r:id="rId26"/>
    <p:sldId id="270" r:id="rId27"/>
    <p:sldId id="285" r:id="rId28"/>
    <p:sldId id="266" r:id="rId29"/>
    <p:sldId id="291" r:id="rId30"/>
    <p:sldId id="297" r:id="rId31"/>
    <p:sldId id="298" r:id="rId32"/>
    <p:sldId id="299" r:id="rId33"/>
    <p:sldId id="300" r:id="rId34"/>
    <p:sldId id="27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4C1900"/>
    <a:srgbClr val="6C2400"/>
    <a:srgbClr val="800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66" autoAdjust="0"/>
    <p:restoredTop sz="61188" autoAdjust="0"/>
  </p:normalViewPr>
  <p:slideViewPr>
    <p:cSldViewPr>
      <p:cViewPr varScale="1">
        <p:scale>
          <a:sx n="74" d="100"/>
          <a:sy n="74" d="100"/>
        </p:scale>
        <p:origin x="440" y="176"/>
      </p:cViewPr>
      <p:guideLst>
        <p:guide orient="horz" pos="2160"/>
        <p:guide pos="2880"/>
      </p:guideLst>
    </p:cSldViewPr>
  </p:slideViewPr>
  <p:outlineViewPr>
    <p:cViewPr>
      <p:scale>
        <a:sx n="33" d="100"/>
        <a:sy n="33" d="100"/>
      </p:scale>
      <p:origin x="0" y="-34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DD7CA0-17C6-4AE7-82D9-2CFF604F655D}" type="datetimeFigureOut">
              <a:rPr lang="en-US" smtClean="0"/>
              <a:t>9/26/18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1B771E-A832-45C4-9CA1-65C9B79AA937}" type="slidenum">
              <a:rPr lang="en-US" smtClean="0"/>
              <a:t>‹#›</a:t>
            </a:fld>
            <a:endParaRPr lang="en-US"/>
          </a:p>
        </p:txBody>
      </p:sp>
    </p:spTree>
    <p:extLst>
      <p:ext uri="{BB962C8B-B14F-4D97-AF65-F5344CB8AC3E}">
        <p14:creationId xmlns:p14="http://schemas.microsoft.com/office/powerpoint/2010/main" val="234858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solidFill>
                <a:srgbClr val="000000"/>
              </a:solidFill>
            </a:endParaRPr>
          </a:p>
          <a:p>
            <a:endParaRPr lang="en-US" b="0"/>
          </a:p>
          <a:p>
            <a:endParaRPr lang="en-US" b="0" baseline="0">
              <a:solidFill>
                <a:srgbClr val="C00000"/>
              </a:solidFill>
            </a:endParaRPr>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3148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You’ve heard</a:t>
            </a:r>
            <a:r>
              <a:rPr lang="en-US" b="0" baseline="0" dirty="0"/>
              <a:t> of the 3 “R”s for learning in school (reading, writing, and arithmetic).</a:t>
            </a:r>
          </a:p>
          <a:p>
            <a:endParaRPr lang="en-US" b="0" baseline="0" dirty="0"/>
          </a:p>
          <a:p>
            <a:r>
              <a:rPr lang="en-US" b="0" baseline="0" dirty="0"/>
              <a:t>There are 3 “R”s that work well in breaking bad habits as well.</a:t>
            </a:r>
            <a:endParaRPr lang="en-US" b="0" dirty="0"/>
          </a:p>
          <a:p>
            <a:endParaRPr lang="en-US" b="1" dirty="0"/>
          </a:p>
          <a:p>
            <a:r>
              <a:rPr lang="en-US" b="1" dirty="0"/>
              <a:t>Read slide.</a:t>
            </a:r>
          </a:p>
          <a:p>
            <a:endParaRPr lang="en-US" b="1" dirty="0"/>
          </a:p>
        </p:txBody>
      </p:sp>
      <p:sp>
        <p:nvSpPr>
          <p:cNvPr id="4" name="Slide Number Placeholder 3"/>
          <p:cNvSpPr>
            <a:spLocks noGrp="1"/>
          </p:cNvSpPr>
          <p:nvPr>
            <p:ph type="sldNum" sz="quarter" idx="10"/>
          </p:nvPr>
        </p:nvSpPr>
        <p:spPr/>
        <p:txBody>
          <a:bodyPr/>
          <a:lstStyle/>
          <a:p>
            <a:fld id="{1B1B771E-A832-45C4-9CA1-65C9B79AA937}" type="slidenum">
              <a:rPr lang="en-US" smtClean="0"/>
              <a:t>11</a:t>
            </a:fld>
            <a:endParaRPr lang="en-US"/>
          </a:p>
        </p:txBody>
      </p:sp>
    </p:spTree>
    <p:extLst>
      <p:ext uri="{BB962C8B-B14F-4D97-AF65-F5344CB8AC3E}">
        <p14:creationId xmlns:p14="http://schemas.microsoft.com/office/powerpoint/2010/main" val="616782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0" dirty="0"/>
              <a:t>You’ve heard the saying, “Practice makes perfect.”  Well, practice</a:t>
            </a:r>
            <a:r>
              <a:rPr lang="en-US" b="0" baseline="0" dirty="0"/>
              <a:t> also makes permanent! </a:t>
            </a:r>
          </a:p>
          <a:p>
            <a:endParaRPr lang="en-US" b="0" baseline="0" dirty="0"/>
          </a:p>
          <a:p>
            <a:r>
              <a:rPr lang="en-US" b="0" baseline="0" dirty="0"/>
              <a:t>What we learn, we learn by doing.  God has designed your brain to continually reshape itself according to what it learns.</a:t>
            </a:r>
          </a:p>
          <a:p>
            <a:endParaRPr lang="en-US" b="0" baseline="0" dirty="0"/>
          </a:p>
          <a:p>
            <a:r>
              <a:rPr lang="en-US" b="0" baseline="0" dirty="0"/>
              <a:t>He promises His power to accomplish in you a determination to break free from destructive habits.</a:t>
            </a:r>
            <a:endParaRPr lang="en-US" b="0" dirty="0"/>
          </a:p>
        </p:txBody>
      </p:sp>
      <p:sp>
        <p:nvSpPr>
          <p:cNvPr id="4" name="Slide Number Placeholder 3"/>
          <p:cNvSpPr>
            <a:spLocks noGrp="1"/>
          </p:cNvSpPr>
          <p:nvPr>
            <p:ph type="sldNum" sz="quarter" idx="10"/>
          </p:nvPr>
        </p:nvSpPr>
        <p:spPr/>
        <p:txBody>
          <a:bodyPr/>
          <a:lstStyle/>
          <a:p>
            <a:fld id="{1B1B771E-A832-45C4-9CA1-65C9B79AA937}" type="slidenum">
              <a:rPr lang="en-US" smtClean="0"/>
              <a:t>12</a:t>
            </a:fld>
            <a:endParaRPr lang="en-US"/>
          </a:p>
        </p:txBody>
      </p:sp>
    </p:spTree>
    <p:extLst>
      <p:ext uri="{BB962C8B-B14F-4D97-AF65-F5344CB8AC3E}">
        <p14:creationId xmlns:p14="http://schemas.microsoft.com/office/powerpoint/2010/main" val="2730387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0" dirty="0"/>
              <a:t>Sugary</a:t>
            </a:r>
            <a:r>
              <a:rPr lang="en-US" b="0" baseline="0" dirty="0"/>
              <a:t> drinks fuel belly fat, which stokes the fires of inflammation linked not only with heart disease, but also diabetes, obesity, and certain cancers. </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This is because the </a:t>
            </a:r>
            <a:r>
              <a:rPr lang="en-US" sz="1200" b="0" kern="1200" baseline="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at carried around our bellies is metabolically active, producing chemicals that heighten inflammation throughout the body.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fact, the top source of added sugar in the United States population is sweetened drinks.  (</a:t>
            </a:r>
            <a:r>
              <a:rPr lang="en-US" sz="1200" dirty="0">
                <a:solidFill>
                  <a:srgbClr val="FFFF66"/>
                </a:solidFill>
                <a:effectLst>
                  <a:outerShdw blurRad="50800" dist="63500" dir="2700000" algn="tl" rotWithShape="0">
                    <a:prstClr val="black">
                      <a:alpha val="65000"/>
                    </a:prstClr>
                  </a:outerShdw>
                </a:effectLst>
                <a:latin typeface="+mn-lt"/>
                <a:cs typeface="Arial" panose="020B0604020202020204" pitchFamily="34" charset="0"/>
              </a:rPr>
              <a:t>EFNEP, 2005)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0" dirty="0"/>
          </a:p>
          <a:p>
            <a:endParaRPr lang="en-US" b="0" dirty="0"/>
          </a:p>
        </p:txBody>
      </p:sp>
      <p:sp>
        <p:nvSpPr>
          <p:cNvPr id="4" name="Slide Number Placeholder 3"/>
          <p:cNvSpPr>
            <a:spLocks noGrp="1"/>
          </p:cNvSpPr>
          <p:nvPr>
            <p:ph type="sldNum" sz="quarter" idx="10"/>
          </p:nvPr>
        </p:nvSpPr>
        <p:spPr/>
        <p:txBody>
          <a:bodyPr/>
          <a:lstStyle/>
          <a:p>
            <a:fld id="{1B1B771E-A832-45C4-9CA1-65C9B79AA937}" type="slidenum">
              <a:rPr lang="en-US" smtClean="0"/>
              <a:t>13</a:t>
            </a:fld>
            <a:endParaRPr lang="en-US"/>
          </a:p>
        </p:txBody>
      </p:sp>
    </p:spTree>
    <p:extLst>
      <p:ext uri="{BB962C8B-B14F-4D97-AF65-F5344CB8AC3E}">
        <p14:creationId xmlns:p14="http://schemas.microsoft.com/office/powerpoint/2010/main" val="3463897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7C9C16-B0BA-45C9-850B-1828AB6A5F6B}" type="slidenum">
              <a:rPr lang="en-US" smtClean="0">
                <a:solidFill>
                  <a:srgbClr val="000000"/>
                </a:solidFill>
              </a:rPr>
              <a:pPr eaLnBrk="1" hangingPunct="1"/>
              <a:t>14</a:t>
            </a:fld>
            <a:endParaRPr lang="en-US">
              <a:solidFill>
                <a:srgbClr val="000000"/>
              </a:solidFill>
            </a:endParaRPr>
          </a:p>
        </p:txBody>
      </p:sp>
      <p:sp>
        <p:nvSpPr>
          <p:cNvPr id="74755"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ln/>
        </p:spPr>
        <p:txBody>
          <a:bodyPr/>
          <a:lstStyle/>
          <a:p>
            <a:pPr eaLnBrk="1" hangingPunct="1">
              <a:defRPr/>
            </a:pPr>
            <a:r>
              <a:rPr lang="en-US" dirty="0"/>
              <a:t>Drinking plenty of water, at least 8 glasses a day between meals, keeps the blood moving freely and cuts cravings and false hunger signals</a:t>
            </a:r>
            <a:r>
              <a:rPr lang="en-US" baseline="0" dirty="0"/>
              <a:t>.</a:t>
            </a:r>
          </a:p>
          <a:p>
            <a:pPr eaLnBrk="1" hangingPunct="1">
              <a:defRPr/>
            </a:pPr>
            <a:endParaRPr lang="en-US" baseline="0" dirty="0"/>
          </a:p>
          <a:p>
            <a:pPr eaLnBrk="1" hangingPunct="1">
              <a:defRPr/>
            </a:pPr>
            <a:r>
              <a:rPr lang="en-US" b="1" dirty="0"/>
              <a:t>Read slide.</a:t>
            </a:r>
          </a:p>
          <a:p>
            <a:pPr eaLnBrk="1" hangingPunct="1">
              <a:defRPr/>
            </a:pPr>
            <a:endParaRPr lang="en-US" b="1" dirty="0"/>
          </a:p>
          <a:p>
            <a:pPr eaLnBrk="1" hangingPunct="1">
              <a:defRPr/>
            </a:pPr>
            <a:r>
              <a:rPr lang="en-US" b="1" dirty="0"/>
              <a:t>If you have a hard time with plain water, why not spruce it up with:</a:t>
            </a:r>
          </a:p>
          <a:p>
            <a:pPr eaLnBrk="1" hangingPunct="1">
              <a:defRPr/>
            </a:pPr>
            <a:endParaRPr lang="en-US" b="1" dirty="0"/>
          </a:p>
          <a:p>
            <a:pPr eaLnBrk="1" hangingPunct="1">
              <a:buFont typeface="Arial" pitchFamily="34" charset="0"/>
              <a:buChar char="•"/>
              <a:defRPr/>
            </a:pPr>
            <a:r>
              <a:rPr lang="en-US" dirty="0"/>
              <a:t> Fresh lemon or lime juice</a:t>
            </a:r>
          </a:p>
          <a:p>
            <a:pPr eaLnBrk="1" hangingPunct="1">
              <a:buFont typeface="Arial" pitchFamily="34" charset="0"/>
              <a:buChar char="•"/>
              <a:defRPr/>
            </a:pPr>
            <a:r>
              <a:rPr lang="en-US" dirty="0"/>
              <a:t> A few mint leaves</a:t>
            </a:r>
          </a:p>
          <a:p>
            <a:pPr eaLnBrk="1" hangingPunct="1">
              <a:buFont typeface="Arial" pitchFamily="34" charset="0"/>
              <a:buChar char="•"/>
              <a:defRPr/>
            </a:pPr>
            <a:r>
              <a:rPr lang="en-US" dirty="0"/>
              <a:t> A dash of juice</a:t>
            </a:r>
          </a:p>
          <a:p>
            <a:pPr eaLnBrk="1" hangingPunct="1">
              <a:buFont typeface="Arial" pitchFamily="34" charset="0"/>
              <a:buChar char="•"/>
              <a:defRPr/>
            </a:pPr>
            <a:r>
              <a:rPr lang="en-US" dirty="0"/>
              <a:t> Herbal tea</a:t>
            </a:r>
          </a:p>
          <a:p>
            <a:pPr eaLnBrk="1" hangingPunct="1">
              <a:defRPr/>
            </a:pPr>
            <a:endParaRPr lang="en-US" b="1" dirty="0"/>
          </a:p>
          <a:p>
            <a:pPr eaLnBrk="1" hangingPunct="1">
              <a:defRPr/>
            </a:pPr>
            <a:endParaRPr lang="en-US" b="1" dirty="0"/>
          </a:p>
          <a:p>
            <a:pPr marL="228600" indent="-228600" eaLnBrk="1" hangingPunct="1">
              <a:buFontTx/>
              <a:buAutoNum type="arabicPeriod"/>
              <a:defRPr/>
            </a:pPr>
            <a:endParaRPr lang="en-US" dirty="0"/>
          </a:p>
        </p:txBody>
      </p:sp>
    </p:spTree>
    <p:extLst>
      <p:ext uri="{BB962C8B-B14F-4D97-AF65-F5344CB8AC3E}">
        <p14:creationId xmlns:p14="http://schemas.microsoft.com/office/powerpoint/2010/main" val="1438982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a:t>
            </a:r>
            <a:r>
              <a:rPr lang="en-US" sz="1200" kern="1200" baseline="0" dirty="0">
                <a:solidFill>
                  <a:schemeClr val="tx1"/>
                </a:solidFill>
                <a:effectLst/>
                <a:latin typeface="+mn-lt"/>
                <a:ea typeface="+mn-ea"/>
                <a:cs typeface="+mn-cs"/>
              </a:rPr>
              <a:t> fat animal products such as red meat, butter, and hard cheese </a:t>
            </a:r>
            <a:r>
              <a:rPr lang="en-US" sz="1200" kern="1200" dirty="0">
                <a:solidFill>
                  <a:schemeClr val="tx1"/>
                </a:solidFill>
                <a:effectLst/>
                <a:latin typeface="+mn-lt"/>
                <a:ea typeface="+mn-ea"/>
                <a:cs typeface="+mn-cs"/>
              </a:rPr>
              <a:t>fan the flames of inflammation, including high blood pressure—but switching to plant foods and healthy plant fats like olives,</a:t>
            </a:r>
            <a:r>
              <a:rPr lang="en-US" sz="1200" kern="1200" baseline="0" dirty="0">
                <a:solidFill>
                  <a:schemeClr val="tx1"/>
                </a:solidFill>
                <a:effectLst/>
                <a:latin typeface="+mn-lt"/>
                <a:ea typeface="+mn-ea"/>
                <a:cs typeface="+mn-cs"/>
              </a:rPr>
              <a:t> olive oil, and avocados </a:t>
            </a:r>
            <a:r>
              <a:rPr lang="en-US" sz="1200" kern="1200" dirty="0">
                <a:solidFill>
                  <a:schemeClr val="tx1"/>
                </a:solidFill>
                <a:effectLst/>
                <a:latin typeface="+mn-lt"/>
                <a:ea typeface="+mn-ea"/>
                <a:cs typeface="+mn-cs"/>
              </a:rPr>
              <a:t>dampen inflammation and help lower blood pressure.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Enjoy healthy omega-3 fats by adding walnuts or ground flax seed.  Can you think of some ways to add these healthy fats?  (wait for response)</a:t>
            </a:r>
          </a:p>
          <a:p>
            <a:endParaRPr lang="en-US" b="1" dirty="0"/>
          </a:p>
        </p:txBody>
      </p:sp>
      <p:sp>
        <p:nvSpPr>
          <p:cNvPr id="4" name="Slide Number Placeholder 3"/>
          <p:cNvSpPr>
            <a:spLocks noGrp="1"/>
          </p:cNvSpPr>
          <p:nvPr>
            <p:ph type="sldNum" sz="quarter" idx="10"/>
          </p:nvPr>
        </p:nvSpPr>
        <p:spPr/>
        <p:txBody>
          <a:bodyPr/>
          <a:lstStyle/>
          <a:p>
            <a:fld id="{1B1B771E-A832-45C4-9CA1-65C9B79AA937}" type="slidenum">
              <a:rPr lang="en-US" smtClean="0"/>
              <a:t>15</a:t>
            </a:fld>
            <a:endParaRPr lang="en-US"/>
          </a:p>
        </p:txBody>
      </p:sp>
    </p:spTree>
    <p:extLst>
      <p:ext uri="{BB962C8B-B14F-4D97-AF65-F5344CB8AC3E}">
        <p14:creationId xmlns:p14="http://schemas.microsoft.com/office/powerpoint/2010/main" val="2101277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Focus your shopping in the produce department—the “Department of Defense” when it comes to disease prevention.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“Plant</a:t>
            </a:r>
            <a:r>
              <a:rPr lang="en-US" sz="1200" kern="1200" baseline="0" dirty="0">
                <a:solidFill>
                  <a:schemeClr val="tx1"/>
                </a:solidFill>
                <a:effectLst/>
                <a:latin typeface="+mn-lt"/>
                <a:ea typeface="+mn-ea"/>
                <a:cs typeface="+mn-cs"/>
              </a:rPr>
              <a:t> power” foods are colorful, full of flavor, nutrition, and fiber, but low in calories.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Fruits, vegetables, beans, and whole grains contain powerful compounds called antioxidants that “sweep up” dead cells, remove waste, and lower inflammation.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 you think of some easy ways to build</a:t>
            </a:r>
            <a:r>
              <a:rPr lang="en-US" sz="1200" kern="1200" baseline="0" dirty="0">
                <a:solidFill>
                  <a:schemeClr val="tx1"/>
                </a:solidFill>
                <a:effectLst/>
                <a:latin typeface="+mn-lt"/>
                <a:ea typeface="+mn-ea"/>
                <a:cs typeface="+mn-cs"/>
              </a:rPr>
              <a:t> a better breakfast?  Lunch?  Dinner? (wait for responses)</a:t>
            </a: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1B1B771E-A832-45C4-9CA1-65C9B79AA937}" type="slidenum">
              <a:rPr lang="en-US" smtClean="0"/>
              <a:t>16</a:t>
            </a:fld>
            <a:endParaRPr lang="en-US"/>
          </a:p>
        </p:txBody>
      </p:sp>
    </p:spTree>
    <p:extLst>
      <p:ext uri="{BB962C8B-B14F-4D97-AF65-F5344CB8AC3E}">
        <p14:creationId xmlns:p14="http://schemas.microsoft.com/office/powerpoint/2010/main" val="4178973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0" dirty="0"/>
              <a:t>Vitamin D</a:t>
            </a:r>
            <a:r>
              <a:rPr lang="en-US" b="0" baseline="0" dirty="0"/>
              <a:t> is called the “sunshine vitamin.”  Low levels of this important vitamin are linked with heart disease.  </a:t>
            </a:r>
          </a:p>
          <a:p>
            <a:endParaRPr lang="en-US" b="0" baseline="0" dirty="0"/>
          </a:p>
          <a:p>
            <a:r>
              <a:rPr lang="en-US" b="0" baseline="0" dirty="0"/>
              <a:t>Enjoy outdoor time in the sun and use sun protection that is appropriate for you.  </a:t>
            </a:r>
          </a:p>
          <a:p>
            <a:endParaRPr lang="en-US" b="0" baseline="0" dirty="0"/>
          </a:p>
          <a:p>
            <a:r>
              <a:rPr lang="en-US" b="0" baseline="0" dirty="0"/>
              <a:t>Be sure and have your vitamin D levels checked when you visit the doctor.  Many people are deficient and need to supplement.</a:t>
            </a:r>
            <a:endParaRPr lang="en-US" b="0" dirty="0"/>
          </a:p>
        </p:txBody>
      </p:sp>
      <p:sp>
        <p:nvSpPr>
          <p:cNvPr id="4" name="Slide Number Placeholder 3"/>
          <p:cNvSpPr>
            <a:spLocks noGrp="1"/>
          </p:cNvSpPr>
          <p:nvPr>
            <p:ph type="sldNum" sz="quarter" idx="10"/>
          </p:nvPr>
        </p:nvSpPr>
        <p:spPr/>
        <p:txBody>
          <a:bodyPr/>
          <a:lstStyle/>
          <a:p>
            <a:fld id="{1B1B771E-A832-45C4-9CA1-65C9B79AA937}" type="slidenum">
              <a:rPr lang="en-US" smtClean="0"/>
              <a:t>17</a:t>
            </a:fld>
            <a:endParaRPr lang="en-US"/>
          </a:p>
        </p:txBody>
      </p:sp>
    </p:spTree>
    <p:extLst>
      <p:ext uri="{BB962C8B-B14F-4D97-AF65-F5344CB8AC3E}">
        <p14:creationId xmlns:p14="http://schemas.microsoft.com/office/powerpoint/2010/main" val="262594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ffectLst/>
              </a:rPr>
              <a:t>Getting</a:t>
            </a:r>
            <a:r>
              <a:rPr lang="en-US" baseline="0" dirty="0">
                <a:effectLst/>
              </a:rPr>
              <a:t> outdoors in the sun not only improves vitamin D levels.  It also:  </a:t>
            </a:r>
            <a:r>
              <a:rPr lang="en-US" b="1" baseline="0" dirty="0">
                <a:effectLst/>
              </a:rPr>
              <a:t>Read slide:</a:t>
            </a:r>
            <a:endParaRPr lang="en-US" b="1" dirty="0">
              <a:effectLst/>
            </a:endParaRPr>
          </a:p>
          <a:p>
            <a:endParaRPr lang="en-US" dirty="0">
              <a:effectLst/>
            </a:endParaRPr>
          </a:p>
          <a:p>
            <a:endParaRPr lang="en-US" dirty="0">
              <a:effectLst/>
            </a:endParaRPr>
          </a:p>
          <a:p>
            <a:r>
              <a:rPr lang="en-US" dirty="0">
                <a:effectLst/>
              </a:rPr>
              <a:t>http://www.healthline.com/health/depression/benefits-sunlight#1</a:t>
            </a:r>
          </a:p>
          <a:p>
            <a:endParaRPr lang="en-US" dirty="0">
              <a:effectLst/>
            </a:endParaRPr>
          </a:p>
          <a:p>
            <a:r>
              <a:rPr lang="en-US" dirty="0">
                <a:effectLst/>
              </a:rPr>
              <a:t>Lambert, G., Reid, C., Kaye, D., Jennings, G., &amp; </a:t>
            </a:r>
            <a:r>
              <a:rPr lang="en-US" dirty="0" err="1">
                <a:effectLst/>
              </a:rPr>
              <a:t>Esler</a:t>
            </a:r>
            <a:r>
              <a:rPr lang="en-US" dirty="0">
                <a:effectLst/>
              </a:rPr>
              <a:t>, M. (2002). Effect of sunlight and season on serotonin turnover in the brain. </a:t>
            </a:r>
            <a:r>
              <a:rPr lang="en-US" i="1" dirty="0">
                <a:effectLst/>
              </a:rPr>
              <a:t>The Lancet</a:t>
            </a:r>
            <a:r>
              <a:rPr lang="en-US" dirty="0">
                <a:effectLst/>
              </a:rPr>
              <a:t>, </a:t>
            </a:r>
            <a:r>
              <a:rPr lang="en-US" i="1" dirty="0">
                <a:effectLst/>
              </a:rPr>
              <a:t>360</a:t>
            </a:r>
            <a:r>
              <a:rPr lang="en-US" dirty="0">
                <a:effectLst/>
              </a:rPr>
              <a:t>(9348), 1840-1842.</a:t>
            </a:r>
          </a:p>
          <a:p>
            <a:r>
              <a:rPr lang="en-US" dirty="0" err="1">
                <a:effectLst/>
              </a:rPr>
              <a:t>Spina</a:t>
            </a:r>
            <a:r>
              <a:rPr lang="en-US" dirty="0">
                <a:effectLst/>
              </a:rPr>
              <a:t>, C., </a:t>
            </a:r>
            <a:r>
              <a:rPr lang="en-US" dirty="0" err="1">
                <a:effectLst/>
              </a:rPr>
              <a:t>Tangpricha</a:t>
            </a:r>
            <a:r>
              <a:rPr lang="en-US" dirty="0">
                <a:effectLst/>
              </a:rPr>
              <a:t>, V., </a:t>
            </a:r>
            <a:r>
              <a:rPr lang="en-US" dirty="0" err="1">
                <a:effectLst/>
              </a:rPr>
              <a:t>Uskokovic</a:t>
            </a:r>
            <a:r>
              <a:rPr lang="en-US" dirty="0">
                <a:effectLst/>
              </a:rPr>
              <a:t>, M., </a:t>
            </a:r>
            <a:r>
              <a:rPr lang="en-US" dirty="0" err="1">
                <a:effectLst/>
              </a:rPr>
              <a:t>Adorinic</a:t>
            </a:r>
            <a:r>
              <a:rPr lang="en-US" dirty="0">
                <a:effectLst/>
              </a:rPr>
              <a:t>, L., </a:t>
            </a:r>
            <a:r>
              <a:rPr lang="en-US" dirty="0" err="1">
                <a:effectLst/>
              </a:rPr>
              <a:t>Maehr</a:t>
            </a:r>
            <a:r>
              <a:rPr lang="en-US" dirty="0">
                <a:effectLst/>
              </a:rPr>
              <a:t>, H., &amp; </a:t>
            </a:r>
            <a:r>
              <a:rPr lang="en-US" dirty="0" err="1">
                <a:effectLst/>
              </a:rPr>
              <a:t>Holick</a:t>
            </a:r>
            <a:r>
              <a:rPr lang="en-US" dirty="0">
                <a:effectLst/>
              </a:rPr>
              <a:t>, M. (2006). Vitamin D and Cancer. </a:t>
            </a:r>
            <a:r>
              <a:rPr lang="en-US" i="1" dirty="0">
                <a:effectLst/>
              </a:rPr>
              <a:t>International Journal of Cancer Research and Treatment</a:t>
            </a:r>
            <a:r>
              <a:rPr lang="en-US" dirty="0">
                <a:effectLst/>
              </a:rPr>
              <a:t>, </a:t>
            </a:r>
            <a:r>
              <a:rPr lang="en-US" i="1" dirty="0">
                <a:effectLst/>
              </a:rPr>
              <a:t>26</a:t>
            </a:r>
            <a:r>
              <a:rPr lang="en-US" dirty="0">
                <a:effectLst/>
              </a:rPr>
              <a:t>(4A), 2515-2524.</a:t>
            </a:r>
          </a:p>
          <a:p>
            <a:r>
              <a:rPr lang="en-US" dirty="0" err="1">
                <a:effectLst/>
              </a:rPr>
              <a:t>Walch</a:t>
            </a:r>
            <a:r>
              <a:rPr lang="en-US" dirty="0">
                <a:effectLst/>
              </a:rPr>
              <a:t>, J., Rabin, B., Day, R., Williams, J., Choi, K., &amp; Kang, J. (2005). The Effect of Sunlight on Postoperative Analgesic Medication Use: A Prospective Study of Patients Undergoing Spinal Surgery. </a:t>
            </a:r>
            <a:r>
              <a:rPr lang="en-US" i="1" dirty="0">
                <a:effectLst/>
              </a:rPr>
              <a:t>Psychosomatic Medicine</a:t>
            </a:r>
            <a:r>
              <a:rPr lang="en-US" dirty="0">
                <a:effectLst/>
              </a:rPr>
              <a:t>, </a:t>
            </a:r>
            <a:r>
              <a:rPr lang="en-US" i="1" dirty="0">
                <a:effectLst/>
              </a:rPr>
              <a:t>67</a:t>
            </a:r>
            <a:r>
              <a:rPr lang="en-US" dirty="0">
                <a:effectLst/>
              </a:rPr>
              <a:t>(1), 156-163.</a:t>
            </a:r>
          </a:p>
          <a:p>
            <a:endParaRPr lang="en-US" dirty="0"/>
          </a:p>
        </p:txBody>
      </p:sp>
      <p:sp>
        <p:nvSpPr>
          <p:cNvPr id="4" name="Slide Number Placeholder 3"/>
          <p:cNvSpPr>
            <a:spLocks noGrp="1"/>
          </p:cNvSpPr>
          <p:nvPr>
            <p:ph type="sldNum" sz="quarter" idx="10"/>
          </p:nvPr>
        </p:nvSpPr>
        <p:spPr/>
        <p:txBody>
          <a:bodyPr/>
          <a:lstStyle/>
          <a:p>
            <a:fld id="{5784B62B-3A17-4E04-8666-1F44E5B779D9}" type="slidenum">
              <a:rPr lang="en-US" smtClean="0"/>
              <a:pPr/>
              <a:t>18</a:t>
            </a:fld>
            <a:endParaRPr lang="en-US"/>
          </a:p>
        </p:txBody>
      </p:sp>
    </p:spTree>
    <p:extLst>
      <p:ext uri="{BB962C8B-B14F-4D97-AF65-F5344CB8AC3E}">
        <p14:creationId xmlns:p14="http://schemas.microsoft.com/office/powerpoint/2010/main" val="3277255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Lack of physical exercise is the number 2 risk factor for heart disease.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Daily exercise is linked to lower cholesterol levels, improved blood pressure, plus better blood sugar and</a:t>
            </a:r>
            <a:r>
              <a:rPr lang="en-US" sz="1200" kern="1200" baseline="0" dirty="0">
                <a:solidFill>
                  <a:schemeClr val="tx1"/>
                </a:solidFill>
                <a:effectLst/>
                <a:latin typeface="+mn-lt"/>
                <a:ea typeface="+mn-ea"/>
                <a:cs typeface="+mn-cs"/>
              </a:rPr>
              <a:t> weight control</a:t>
            </a:r>
            <a:r>
              <a:rPr lang="en-US" sz="1200" kern="1200" dirty="0">
                <a:solidFill>
                  <a:schemeClr val="tx1"/>
                </a:solidFill>
                <a:effectLst/>
                <a:latin typeface="+mn-lt"/>
                <a:ea typeface="+mn-ea"/>
                <a:cs typeface="+mn-cs"/>
              </a:rPr>
              <a:t>.</a:t>
            </a:r>
          </a:p>
          <a:p>
            <a:endParaRPr lang="en-US" dirty="0"/>
          </a:p>
          <a:p>
            <a:endParaRPr lang="en-US" b="1" dirty="0"/>
          </a:p>
        </p:txBody>
      </p:sp>
      <p:sp>
        <p:nvSpPr>
          <p:cNvPr id="4" name="Slide Number Placeholder 3"/>
          <p:cNvSpPr>
            <a:spLocks noGrp="1"/>
          </p:cNvSpPr>
          <p:nvPr>
            <p:ph type="sldNum" sz="quarter" idx="10"/>
          </p:nvPr>
        </p:nvSpPr>
        <p:spPr/>
        <p:txBody>
          <a:bodyPr/>
          <a:lstStyle/>
          <a:p>
            <a:fld id="{1B1B771E-A832-45C4-9CA1-65C9B79AA937}" type="slidenum">
              <a:rPr lang="en-US" smtClean="0"/>
              <a:t>19</a:t>
            </a:fld>
            <a:endParaRPr lang="en-US"/>
          </a:p>
        </p:txBody>
      </p:sp>
    </p:spTree>
    <p:extLst>
      <p:ext uri="{BB962C8B-B14F-4D97-AF65-F5344CB8AC3E}">
        <p14:creationId xmlns:p14="http://schemas.microsoft.com/office/powerpoint/2010/main" val="3392877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But better labs are just the beginning of a daily exercise</a:t>
            </a:r>
            <a:r>
              <a:rPr lang="en-US" b="0" baseline="0" dirty="0"/>
              <a:t> program, whether indoors or outside!</a:t>
            </a:r>
            <a:r>
              <a:rPr lang="en-US" b="0" dirty="0"/>
              <a:t>  </a:t>
            </a:r>
          </a:p>
          <a:p>
            <a:endParaRPr lang="en-US" b="0" dirty="0"/>
          </a:p>
          <a:p>
            <a:r>
              <a:rPr lang="en-US" b="0" dirty="0"/>
              <a:t>Powerful mood-elevating benefits include:</a:t>
            </a:r>
          </a:p>
          <a:p>
            <a:endParaRPr lang="en-US" b="1" dirty="0"/>
          </a:p>
          <a:p>
            <a:r>
              <a:rPr lang="en-US" b="1" dirty="0"/>
              <a:t>Read slide.</a:t>
            </a:r>
          </a:p>
        </p:txBody>
      </p:sp>
      <p:sp>
        <p:nvSpPr>
          <p:cNvPr id="4" name="Slide Number Placeholder 3"/>
          <p:cNvSpPr>
            <a:spLocks noGrp="1"/>
          </p:cNvSpPr>
          <p:nvPr>
            <p:ph type="sldNum" sz="quarter" idx="10"/>
          </p:nvPr>
        </p:nvSpPr>
        <p:spPr/>
        <p:txBody>
          <a:bodyPr/>
          <a:lstStyle/>
          <a:p>
            <a:fld id="{1B1B771E-A832-45C4-9CA1-65C9B79AA937}" type="slidenum">
              <a:rPr lang="en-US" smtClean="0"/>
              <a:t>20</a:t>
            </a:fld>
            <a:endParaRPr lang="en-US"/>
          </a:p>
        </p:txBody>
      </p:sp>
    </p:spTree>
    <p:extLst>
      <p:ext uri="{BB962C8B-B14F-4D97-AF65-F5344CB8AC3E}">
        <p14:creationId xmlns:p14="http://schemas.microsoft.com/office/powerpoint/2010/main" val="123686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0599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0" dirty="0"/>
              <a:t>Guard</a:t>
            </a:r>
            <a:r>
              <a:rPr lang="en-US" b="0" baseline="0" dirty="0"/>
              <a:t> your bedtime.  It’s healing time.</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1B1B771E-A832-45C4-9CA1-65C9B79AA937}" type="slidenum">
              <a:rPr lang="en-US" smtClean="0"/>
              <a:t>21</a:t>
            </a:fld>
            <a:endParaRPr lang="en-US"/>
          </a:p>
        </p:txBody>
      </p:sp>
    </p:spTree>
    <p:extLst>
      <p:ext uri="{BB962C8B-B14F-4D97-AF65-F5344CB8AC3E}">
        <p14:creationId xmlns:p14="http://schemas.microsoft.com/office/powerpoint/2010/main" val="641220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a:t>
            </a:r>
            <a:r>
              <a:rPr lang="en-US" b="1" baseline="0" dirty="0"/>
              <a:t> slide.</a:t>
            </a:r>
          </a:p>
          <a:p>
            <a:endParaRPr lang="en-US" b="1" baseline="0" dirty="0"/>
          </a:p>
          <a:p>
            <a:r>
              <a:rPr lang="en-US" b="0" baseline="0" dirty="0"/>
              <a:t>Develop a “sleep routine” at night to signal your brain and body that it’s time to wind down.  </a:t>
            </a:r>
          </a:p>
          <a:p>
            <a:endParaRPr lang="en-US" b="0" baseline="0" dirty="0"/>
          </a:p>
          <a:p>
            <a:r>
              <a:rPr lang="en-US" b="0" baseline="0" dirty="0"/>
              <a:t>It may be a favorite book, bathrobe, or bathtub.  </a:t>
            </a:r>
          </a:p>
          <a:p>
            <a:endParaRPr lang="en-US" b="0" baseline="0" dirty="0"/>
          </a:p>
          <a:p>
            <a:r>
              <a:rPr lang="en-US" b="0" baseline="0" dirty="0"/>
              <a:t>Tone down the intensity of evening activities, and leave meals and media alone several hours before bedtime.</a:t>
            </a:r>
            <a:endParaRPr lang="en-US" b="0" dirty="0"/>
          </a:p>
        </p:txBody>
      </p:sp>
      <p:sp>
        <p:nvSpPr>
          <p:cNvPr id="4" name="Slide Number Placeholder 3"/>
          <p:cNvSpPr>
            <a:spLocks noGrp="1"/>
          </p:cNvSpPr>
          <p:nvPr>
            <p:ph type="sldNum" sz="quarter" idx="10"/>
          </p:nvPr>
        </p:nvSpPr>
        <p:spPr/>
        <p:txBody>
          <a:bodyPr/>
          <a:lstStyle/>
          <a:p>
            <a:fld id="{1B1B771E-A832-45C4-9CA1-65C9B79AA937}" type="slidenum">
              <a:rPr lang="en-US" smtClean="0"/>
              <a:t>22</a:t>
            </a:fld>
            <a:endParaRPr lang="en-US"/>
          </a:p>
        </p:txBody>
      </p:sp>
    </p:spTree>
    <p:extLst>
      <p:ext uri="{BB962C8B-B14F-4D97-AF65-F5344CB8AC3E}">
        <p14:creationId xmlns:p14="http://schemas.microsoft.com/office/powerpoint/2010/main" val="2619051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0" dirty="0"/>
              <a:t>When</a:t>
            </a:r>
            <a:r>
              <a:rPr lang="en-US" b="0" baseline="0" dirty="0"/>
              <a:t> it comes to your mouth, inflammation is a two-way street.  </a:t>
            </a:r>
          </a:p>
          <a:p>
            <a:endParaRPr lang="en-US" b="1" baseline="0" dirty="0"/>
          </a:p>
          <a:p>
            <a:endParaRPr lang="en-US" b="0" dirty="0"/>
          </a:p>
          <a:p>
            <a:endParaRPr lang="en-US" b="0" dirty="0"/>
          </a:p>
        </p:txBody>
      </p:sp>
      <p:sp>
        <p:nvSpPr>
          <p:cNvPr id="4" name="Slide Number Placeholder 3"/>
          <p:cNvSpPr>
            <a:spLocks noGrp="1"/>
          </p:cNvSpPr>
          <p:nvPr>
            <p:ph type="sldNum" sz="quarter" idx="10"/>
          </p:nvPr>
        </p:nvSpPr>
        <p:spPr/>
        <p:txBody>
          <a:bodyPr/>
          <a:lstStyle/>
          <a:p>
            <a:fld id="{1B1B771E-A832-45C4-9CA1-65C9B79AA937}" type="slidenum">
              <a:rPr lang="en-US" smtClean="0"/>
              <a:t>23</a:t>
            </a:fld>
            <a:endParaRPr lang="en-US"/>
          </a:p>
        </p:txBody>
      </p:sp>
    </p:spTree>
    <p:extLst>
      <p:ext uri="{BB962C8B-B14F-4D97-AF65-F5344CB8AC3E}">
        <p14:creationId xmlns:p14="http://schemas.microsoft.com/office/powerpoint/2010/main" val="2726092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Read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Gum</a:t>
            </a:r>
            <a:r>
              <a:rPr lang="en-US" b="0" baseline="0" dirty="0"/>
              <a:t> diseases can contribute to heart disease and diabetes.  And heart disease and diabetes can fuel gum disease.</a:t>
            </a:r>
          </a:p>
          <a:p>
            <a:endParaRPr lang="en-US" b="1" dirty="0"/>
          </a:p>
          <a:p>
            <a:r>
              <a:rPr lang="en-US" b="1" dirty="0"/>
              <a:t>1. Healthy gums for a healthier heart</a:t>
            </a:r>
          </a:p>
          <a:p>
            <a:r>
              <a:rPr lang="en-US" dirty="0"/>
              <a:t>Gum disease from extended bacterial exposure can lead to cardiovascular disease as it may increase the inflammation level throughout the body. Your dentist or hygienist should ask you about your heart health and family history of heart disease and conversely, cardiologists should examine your oral health. A problem in one area may signal trouble in the other.</a:t>
            </a:r>
          </a:p>
          <a:p>
            <a:endParaRPr lang="en-US" dirty="0"/>
          </a:p>
          <a:p>
            <a:r>
              <a:rPr lang="en-US" b="1" dirty="0"/>
              <a:t>2. There's a two-way link between gum disease and diabetes</a:t>
            </a:r>
          </a:p>
          <a:p>
            <a:r>
              <a:rPr lang="en-US" dirty="0"/>
              <a:t>While it’s known that people with diabetes are more prone to gum disease, surprising new studies suggest that serious gum disease may actually contribute to diabetes. Because periodontal disease is an infection, bacteria produce toxins that affect the carbohydrate metabolism in individual cells. This two-way link is a wake-up call to take care of your teeth, especially since the incidence of diabetes is rising.</a:t>
            </a:r>
          </a:p>
          <a:p>
            <a:endParaRPr lang="en-US" dirty="0"/>
          </a:p>
          <a:p>
            <a:endParaRPr lang="en-US" dirty="0"/>
          </a:p>
        </p:txBody>
      </p:sp>
      <p:sp>
        <p:nvSpPr>
          <p:cNvPr id="4" name="Slide Number Placeholder 3"/>
          <p:cNvSpPr>
            <a:spLocks noGrp="1"/>
          </p:cNvSpPr>
          <p:nvPr>
            <p:ph type="sldNum" sz="quarter" idx="10"/>
          </p:nvPr>
        </p:nvSpPr>
        <p:spPr/>
        <p:txBody>
          <a:bodyPr/>
          <a:lstStyle/>
          <a:p>
            <a:fld id="{1B1B771E-A832-45C4-9CA1-65C9B79AA937}" type="slidenum">
              <a:rPr lang="en-US" smtClean="0"/>
              <a:t>24</a:t>
            </a:fld>
            <a:endParaRPr lang="en-US"/>
          </a:p>
        </p:txBody>
      </p:sp>
    </p:spTree>
    <p:extLst>
      <p:ext uri="{BB962C8B-B14F-4D97-AF65-F5344CB8AC3E}">
        <p14:creationId xmlns:p14="http://schemas.microsoft.com/office/powerpoint/2010/main" val="3631592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Scientists have found a compelling link between stress and inflammation.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we can’t always control the things that come into our lives, we can learn better ways to cope.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way to reduce</a:t>
            </a:r>
            <a:r>
              <a:rPr lang="en-US" sz="1200" kern="1200" baseline="0" dirty="0">
                <a:solidFill>
                  <a:schemeClr val="tx1"/>
                </a:solidFill>
                <a:effectLst/>
                <a:latin typeface="+mn-lt"/>
                <a:ea typeface="+mn-ea"/>
                <a:cs typeface="+mn-cs"/>
              </a:rPr>
              <a:t> anxiety is to focus on solutions rather than problems!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time to unwind by spending time with friends</a:t>
            </a:r>
            <a:r>
              <a:rPr lang="en-US" sz="1200" kern="1200" baseline="0" dirty="0">
                <a:solidFill>
                  <a:schemeClr val="tx1"/>
                </a:solidFill>
                <a:effectLst/>
                <a:latin typeface="+mn-lt"/>
                <a:ea typeface="+mn-ea"/>
                <a:cs typeface="+mn-cs"/>
              </a:rPr>
              <a:t> and family, and getting out in nature</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Turn the care of those things you can’t control over to God, who loves</a:t>
            </a:r>
            <a:r>
              <a:rPr lang="en-US" sz="1200" kern="1200" baseline="0" dirty="0">
                <a:solidFill>
                  <a:schemeClr val="tx1"/>
                </a:solidFill>
                <a:effectLst/>
                <a:latin typeface="+mn-lt"/>
                <a:ea typeface="+mn-ea"/>
                <a:cs typeface="+mn-cs"/>
              </a:rPr>
              <a:t> you and has a plan</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1B1B771E-A832-45C4-9CA1-65C9B79AA937}" type="slidenum">
              <a:rPr lang="en-US" smtClean="0"/>
              <a:t>25</a:t>
            </a:fld>
            <a:endParaRPr lang="en-US"/>
          </a:p>
        </p:txBody>
      </p:sp>
    </p:spTree>
    <p:extLst>
      <p:ext uri="{BB962C8B-B14F-4D97-AF65-F5344CB8AC3E}">
        <p14:creationId xmlns:p14="http://schemas.microsoft.com/office/powerpoint/2010/main" val="236134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pitchFamily="34" charset="0"/>
              </a:rPr>
              <a:t>Read slide.</a:t>
            </a:r>
          </a:p>
          <a:p>
            <a:endParaRPr lang="en-US" b="1" dirty="0">
              <a:latin typeface="Arial" pitchFamily="34" charset="0"/>
            </a:endParaRPr>
          </a:p>
          <a:p>
            <a:r>
              <a:rPr lang="en-US" b="0" dirty="0">
                <a:latin typeface="Arial" pitchFamily="34" charset="0"/>
              </a:rPr>
              <a:t>Attitude</a:t>
            </a:r>
            <a:r>
              <a:rPr lang="en-US" b="0" baseline="0" dirty="0">
                <a:latin typeface="Arial" pitchFamily="34" charset="0"/>
              </a:rPr>
              <a:t> is outlook.  </a:t>
            </a:r>
          </a:p>
          <a:p>
            <a:endParaRPr lang="en-US" b="0" baseline="0" dirty="0">
              <a:latin typeface="Arial" pitchFamily="34" charset="0"/>
            </a:endParaRPr>
          </a:p>
          <a:p>
            <a:r>
              <a:rPr lang="en-US" b="0" baseline="0" dirty="0">
                <a:latin typeface="Arial" pitchFamily="34" charset="0"/>
              </a:rPr>
              <a:t>A good attitude will get you good “altitude” when it comes to achieving forward movement in life.</a:t>
            </a:r>
            <a:endParaRPr lang="en-US" b="0" dirty="0">
              <a:latin typeface="Arial" pitchFamily="34"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B5E813-AD01-4AAC-BC07-F169A36DE521}" type="slidenum">
              <a:rPr lang="en-US" smtClean="0"/>
              <a:pPr eaLnBrk="1" hangingPunct="1"/>
              <a:t>26</a:t>
            </a:fld>
            <a:endParaRPr lang="en-US"/>
          </a:p>
        </p:txBody>
      </p:sp>
    </p:spTree>
    <p:extLst>
      <p:ext uri="{BB962C8B-B14F-4D97-AF65-F5344CB8AC3E}">
        <p14:creationId xmlns:p14="http://schemas.microsoft.com/office/powerpoint/2010/main" val="1111511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Read slide.</a:t>
            </a:r>
          </a:p>
          <a:p>
            <a:endParaRPr lang="en-US" b="1" dirty="0"/>
          </a:p>
          <a:p>
            <a:endParaRPr lang="en-US" b="1" dirty="0"/>
          </a:p>
        </p:txBody>
      </p:sp>
      <p:sp>
        <p:nvSpPr>
          <p:cNvPr id="4" name="Slide Number Placeholder 3"/>
          <p:cNvSpPr>
            <a:spLocks noGrp="1"/>
          </p:cNvSpPr>
          <p:nvPr>
            <p:ph type="sldNum" sz="quarter" idx="10"/>
          </p:nvPr>
        </p:nvSpPr>
        <p:spPr/>
        <p:txBody>
          <a:bodyPr/>
          <a:lstStyle/>
          <a:p>
            <a:fld id="{5784B62B-3A17-4E04-8666-1F44E5B779D9}" type="slidenum">
              <a:rPr lang="en-US" smtClean="0"/>
              <a:pPr/>
              <a:t>27</a:t>
            </a:fld>
            <a:endParaRPr lang="en-US"/>
          </a:p>
        </p:txBody>
      </p:sp>
    </p:spTree>
    <p:extLst>
      <p:ext uri="{BB962C8B-B14F-4D97-AF65-F5344CB8AC3E}">
        <p14:creationId xmlns:p14="http://schemas.microsoft.com/office/powerpoint/2010/main" val="3480516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latin typeface="Arial" pitchFamily="34" charset="0"/>
              </a:rPr>
              <a:t>The</a:t>
            </a:r>
            <a:r>
              <a:rPr lang="en-US" b="0" baseline="0" dirty="0">
                <a:latin typeface="Arial" pitchFamily="34" charset="0"/>
              </a:rPr>
              <a:t> way we think is just as much a discipline as how we choose to live.</a:t>
            </a:r>
          </a:p>
          <a:p>
            <a:endParaRPr lang="en-US" b="0" baseline="0" dirty="0">
              <a:latin typeface="Arial" pitchFamily="34" charset="0"/>
            </a:endParaRPr>
          </a:p>
          <a:p>
            <a:r>
              <a:rPr lang="en-US" b="0" baseline="0" dirty="0">
                <a:latin typeface="Arial" pitchFamily="34" charset="0"/>
              </a:rPr>
              <a:t>I like to think of </a:t>
            </a:r>
            <a:r>
              <a:rPr lang="en-US" b="1" baseline="0" dirty="0">
                <a:latin typeface="Arial" pitchFamily="34" charset="0"/>
              </a:rPr>
              <a:t>“attitudinal discipline” </a:t>
            </a:r>
            <a:r>
              <a:rPr lang="en-US" b="0" baseline="0" dirty="0">
                <a:latin typeface="Arial" pitchFamily="34" charset="0"/>
              </a:rPr>
              <a:t>when it comes to how I relate to circumstances, challenges, and goals that are part of my life.</a:t>
            </a:r>
          </a:p>
          <a:p>
            <a:endParaRPr lang="en-US" b="0" baseline="0" dirty="0">
              <a:latin typeface="Arial" pitchFamily="34" charset="0"/>
            </a:endParaRPr>
          </a:p>
          <a:p>
            <a:r>
              <a:rPr lang="en-US" b="0" baseline="0" dirty="0">
                <a:latin typeface="Arial" pitchFamily="34" charset="0"/>
              </a:rPr>
              <a:t>Here are three:</a:t>
            </a:r>
            <a:endParaRPr lang="en-US" b="0" dirty="0">
              <a:latin typeface="Arial" pitchFamily="34" charset="0"/>
            </a:endParaRPr>
          </a:p>
          <a:p>
            <a:endParaRPr lang="en-US" b="1" dirty="0">
              <a:latin typeface="Arial" pitchFamily="34" charset="0"/>
            </a:endParaRPr>
          </a:p>
          <a:p>
            <a:r>
              <a:rPr lang="en-US" b="1" dirty="0">
                <a:latin typeface="Arial" pitchFamily="34" charset="0"/>
              </a:rPr>
              <a:t>Read slide.</a:t>
            </a:r>
          </a:p>
          <a:p>
            <a:endParaRPr lang="en-US" b="1" dirty="0">
              <a:latin typeface="Arial" pitchFamily="34" charset="0"/>
            </a:endParaRPr>
          </a:p>
          <a:p>
            <a:endParaRPr lang="en-US" b="1" dirty="0">
              <a:latin typeface="Arial" pitchFamily="34" charset="0"/>
            </a:endParaRPr>
          </a:p>
          <a:p>
            <a:endParaRPr lang="en-US" b="1" dirty="0">
              <a:latin typeface="Arial"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87D9035-5212-464D-9A6A-65EE064AFDF5}" type="slidenum">
              <a:rPr lang="en-US" smtClean="0"/>
              <a:pPr eaLnBrk="1" hangingPunct="1"/>
              <a:t>28</a:t>
            </a:fld>
            <a:endParaRPr lang="en-US"/>
          </a:p>
        </p:txBody>
      </p:sp>
    </p:spTree>
    <p:extLst>
      <p:ext uri="{BB962C8B-B14F-4D97-AF65-F5344CB8AC3E}">
        <p14:creationId xmlns:p14="http://schemas.microsoft.com/office/powerpoint/2010/main" val="2092226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God </a:t>
            </a:r>
            <a:r>
              <a:rPr lang="en-US" b="0" baseline="0" dirty="0"/>
              <a:t>speaks of the heart as more than an organ that pumps blood.  </a:t>
            </a:r>
          </a:p>
          <a:p>
            <a:endParaRPr lang="en-US" b="0" baseline="0" dirty="0"/>
          </a:p>
          <a:p>
            <a:r>
              <a:rPr lang="en-US" b="0" baseline="0" dirty="0"/>
              <a:t>The Bible uses the heart to represent the springboard of our actions and the seat of our emotions.</a:t>
            </a:r>
          </a:p>
          <a:p>
            <a:endParaRPr lang="en-US" b="1" baseline="0" dirty="0"/>
          </a:p>
          <a:p>
            <a:r>
              <a:rPr lang="en-US" b="1" dirty="0"/>
              <a:t>Read slide.</a:t>
            </a:r>
          </a:p>
          <a:p>
            <a:endParaRPr lang="en-US" b="1" dirty="0"/>
          </a:p>
          <a:p>
            <a:r>
              <a:rPr lang="en-US" b="0" dirty="0"/>
              <a:t>Why not let Jesus</a:t>
            </a:r>
            <a:r>
              <a:rPr lang="en-US" b="0" baseline="0" dirty="0"/>
              <a:t> Christ—the God of all healing, comfort, and love—help you form new habits and renew your inner life today?  </a:t>
            </a:r>
            <a:r>
              <a:rPr lang="en-US" b="0" baseline="0"/>
              <a:t>(signify by raised hand)</a:t>
            </a:r>
            <a:endParaRPr lang="en-US" b="0" dirty="0"/>
          </a:p>
        </p:txBody>
      </p:sp>
      <p:sp>
        <p:nvSpPr>
          <p:cNvPr id="4" name="Slide Number Placeholder 3"/>
          <p:cNvSpPr>
            <a:spLocks noGrp="1"/>
          </p:cNvSpPr>
          <p:nvPr>
            <p:ph type="sldNum" sz="quarter" idx="10"/>
          </p:nvPr>
        </p:nvSpPr>
        <p:spPr/>
        <p:txBody>
          <a:bodyPr/>
          <a:lstStyle/>
          <a:p>
            <a:fld id="{1B1B771E-A832-45C4-9CA1-65C9B79AA937}" type="slidenum">
              <a:rPr lang="en-US" smtClean="0"/>
              <a:t>29</a:t>
            </a:fld>
            <a:endParaRPr lang="en-US"/>
          </a:p>
        </p:txBody>
      </p:sp>
    </p:spTree>
    <p:extLst>
      <p:ext uri="{BB962C8B-B14F-4D97-AF65-F5344CB8AC3E}">
        <p14:creationId xmlns:p14="http://schemas.microsoft.com/office/powerpoint/2010/main" val="63770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Presenter: Please read and study the tract that accompanies this PowerPoint</a:t>
            </a:r>
            <a:r>
              <a:rPr lang="en-US" b="1" baseline="0" dirty="0"/>
              <a:t> to prepare for this presentation.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How many of you</a:t>
            </a:r>
            <a:r>
              <a:rPr lang="en-US" b="0" baseline="0" dirty="0"/>
              <a:t> know someone whose life has been altered or even shortened by heart disease? You may be experiencing challenges yourself.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many, the first symptom of heart trouble is the last—too</a:t>
            </a:r>
            <a:r>
              <a:rPr lang="en-US" sz="1200" kern="1200" baseline="0" dirty="0">
                <a:solidFill>
                  <a:schemeClr val="tx1"/>
                </a:solidFill>
                <a:effectLst/>
                <a:latin typeface="+mn-lt"/>
                <a:ea typeface="+mn-ea"/>
                <a:cs typeface="+mn-cs"/>
              </a:rPr>
              <a:t> many fall</a:t>
            </a:r>
            <a:r>
              <a:rPr lang="en-US" sz="1200" kern="1200" dirty="0">
                <a:solidFill>
                  <a:schemeClr val="tx1"/>
                </a:solidFill>
                <a:effectLst/>
                <a:latin typeface="+mn-lt"/>
                <a:ea typeface="+mn-ea"/>
                <a:cs typeface="+mn-cs"/>
              </a:rPr>
              <a:t> victim to a sudden, unexpected, fatal heart attack.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1B1B771E-A832-45C4-9CA1-65C9B79AA937}" type="slidenum">
              <a:rPr lang="en-US" smtClean="0"/>
              <a:t>3</a:t>
            </a:fld>
            <a:endParaRPr lang="en-US"/>
          </a:p>
        </p:txBody>
      </p:sp>
    </p:spTree>
    <p:extLst>
      <p:ext uri="{BB962C8B-B14F-4D97-AF65-F5344CB8AC3E}">
        <p14:creationId xmlns:p14="http://schemas.microsoft.com/office/powerpoint/2010/main" val="2628180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0" dirty="0"/>
              <a:t>Chronic inflammation</a:t>
            </a:r>
            <a:r>
              <a:rPr lang="en-US" b="0" baseline="0" dirty="0"/>
              <a:t> underlies heart disease and is often caused or exacerbated by lifestyle factors such as diet, poor sleep quality, inactivity, and stress.</a:t>
            </a:r>
          </a:p>
          <a:p>
            <a:endParaRPr lang="en-US" b="0" baseline="0" dirty="0"/>
          </a:p>
        </p:txBody>
      </p:sp>
      <p:sp>
        <p:nvSpPr>
          <p:cNvPr id="4" name="Slide Number Placeholder 3"/>
          <p:cNvSpPr>
            <a:spLocks noGrp="1"/>
          </p:cNvSpPr>
          <p:nvPr>
            <p:ph type="sldNum" sz="quarter" idx="10"/>
          </p:nvPr>
        </p:nvSpPr>
        <p:spPr/>
        <p:txBody>
          <a:bodyPr/>
          <a:lstStyle/>
          <a:p>
            <a:fld id="{1B1B771E-A832-45C4-9CA1-65C9B79AA937}" type="slidenum">
              <a:rPr lang="en-US" smtClean="0"/>
              <a:t>4</a:t>
            </a:fld>
            <a:endParaRPr lang="en-US"/>
          </a:p>
        </p:txBody>
      </p:sp>
    </p:spTree>
    <p:extLst>
      <p:ext uri="{BB962C8B-B14F-4D97-AF65-F5344CB8AC3E}">
        <p14:creationId xmlns:p14="http://schemas.microsoft.com/office/powerpoint/2010/main" val="191516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
        <p:nvSpPr>
          <p:cNvPr id="4" name="Slide Number Placeholder 3"/>
          <p:cNvSpPr>
            <a:spLocks noGrp="1"/>
          </p:cNvSpPr>
          <p:nvPr>
            <p:ph type="sldNum" sz="quarter" idx="10"/>
          </p:nvPr>
        </p:nvSpPr>
        <p:spPr/>
        <p:txBody>
          <a:bodyPr/>
          <a:lstStyle/>
          <a:p>
            <a:fld id="{1B1B771E-A832-45C4-9CA1-65C9B79AA937}" type="slidenum">
              <a:rPr lang="en-US" smtClean="0"/>
              <a:t>5</a:t>
            </a:fld>
            <a:endParaRPr lang="en-US"/>
          </a:p>
        </p:txBody>
      </p:sp>
    </p:spTree>
    <p:extLst>
      <p:ext uri="{BB962C8B-B14F-4D97-AF65-F5344CB8AC3E}">
        <p14:creationId xmlns:p14="http://schemas.microsoft.com/office/powerpoint/2010/main" val="325236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Read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Fats (such as cholesterol) can move from the blood supply into</a:t>
            </a:r>
            <a:r>
              <a:rPr lang="en-US" sz="1200" kern="1200" baseline="0" dirty="0">
                <a:solidFill>
                  <a:schemeClr val="tx1"/>
                </a:solidFill>
                <a:effectLst/>
                <a:latin typeface="+mn-lt"/>
                <a:ea typeface="+mn-ea"/>
                <a:cs typeface="+mn-cs"/>
              </a:rPr>
              <a:t> the lining of the blood vessels.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B1B771E-A832-45C4-9CA1-65C9B79AA937}" type="slidenum">
              <a:rPr lang="en-US" smtClean="0"/>
              <a:t>6</a:t>
            </a:fld>
            <a:endParaRPr lang="en-US"/>
          </a:p>
        </p:txBody>
      </p:sp>
    </p:spTree>
    <p:extLst>
      <p:ext uri="{BB962C8B-B14F-4D97-AF65-F5344CB8AC3E}">
        <p14:creationId xmlns:p14="http://schemas.microsoft.com/office/powerpoint/2010/main" val="824960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plaque breaks off or ruptures, a deadly clot can cut off blood supply and cause a heart attack or stroke.</a:t>
            </a:r>
          </a:p>
          <a:p>
            <a:endParaRPr lang="en-US" dirty="0"/>
          </a:p>
        </p:txBody>
      </p:sp>
      <p:sp>
        <p:nvSpPr>
          <p:cNvPr id="4" name="Slide Number Placeholder 3"/>
          <p:cNvSpPr>
            <a:spLocks noGrp="1"/>
          </p:cNvSpPr>
          <p:nvPr>
            <p:ph type="sldNum" sz="quarter" idx="10"/>
          </p:nvPr>
        </p:nvSpPr>
        <p:spPr/>
        <p:txBody>
          <a:bodyPr/>
          <a:lstStyle/>
          <a:p>
            <a:fld id="{1B1B771E-A832-45C4-9CA1-65C9B79AA937}" type="slidenum">
              <a:rPr lang="en-US" smtClean="0"/>
              <a:t>7</a:t>
            </a:fld>
            <a:endParaRPr lang="en-US"/>
          </a:p>
        </p:txBody>
      </p:sp>
    </p:spTree>
    <p:extLst>
      <p:ext uri="{BB962C8B-B14F-4D97-AF65-F5344CB8AC3E}">
        <p14:creationId xmlns:p14="http://schemas.microsoft.com/office/powerpoint/2010/main" val="1376023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
        <p:nvSpPr>
          <p:cNvPr id="4" name="Slide Number Placeholder 3"/>
          <p:cNvSpPr>
            <a:spLocks noGrp="1"/>
          </p:cNvSpPr>
          <p:nvPr>
            <p:ph type="sldNum" sz="quarter" idx="10"/>
          </p:nvPr>
        </p:nvSpPr>
        <p:spPr/>
        <p:txBody>
          <a:bodyPr/>
          <a:lstStyle/>
          <a:p>
            <a:fld id="{1B1B771E-A832-45C4-9CA1-65C9B79AA937}" type="slidenum">
              <a:rPr lang="en-US" smtClean="0"/>
              <a:t>8</a:t>
            </a:fld>
            <a:endParaRPr lang="en-US"/>
          </a:p>
        </p:txBody>
      </p:sp>
    </p:spTree>
    <p:extLst>
      <p:ext uri="{BB962C8B-B14F-4D97-AF65-F5344CB8AC3E}">
        <p14:creationId xmlns:p14="http://schemas.microsoft.com/office/powerpoint/2010/main" val="355809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sz="1200" kern="1200" dirty="0">
                <a:solidFill>
                  <a:schemeClr val="tx1"/>
                </a:solidFill>
                <a:effectLst/>
                <a:latin typeface="+mn-lt"/>
                <a:ea typeface="+mn-ea"/>
                <a:cs typeface="+mn-cs"/>
              </a:rPr>
              <a:t>Smoking is the number 1 risk factor for heart disease, partly</a:t>
            </a:r>
            <a:r>
              <a:rPr lang="en-US" sz="1200" kern="1200" baseline="0" dirty="0">
                <a:solidFill>
                  <a:schemeClr val="tx1"/>
                </a:solidFill>
                <a:effectLst/>
                <a:latin typeface="+mn-lt"/>
                <a:ea typeface="+mn-ea"/>
                <a:cs typeface="+mn-cs"/>
              </a:rPr>
              <a:t> because it</a:t>
            </a:r>
            <a:r>
              <a:rPr lang="en-US" sz="1200" kern="1200" dirty="0">
                <a:solidFill>
                  <a:schemeClr val="tx1"/>
                </a:solidFill>
                <a:effectLst/>
                <a:latin typeface="+mn-lt"/>
                <a:ea typeface="+mn-ea"/>
                <a:cs typeface="+mn-cs"/>
              </a:rPr>
              <a:t> robs your heart of oxygen and floods</a:t>
            </a:r>
            <a:r>
              <a:rPr lang="en-US" sz="1200" kern="1200" baseline="0" dirty="0">
                <a:solidFill>
                  <a:schemeClr val="tx1"/>
                </a:solidFill>
                <a:effectLst/>
                <a:latin typeface="+mn-lt"/>
                <a:ea typeface="+mn-ea"/>
                <a:cs typeface="+mn-cs"/>
              </a:rPr>
              <a:t> the blood vessels with toxins</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Quitting dramatically reduces your risk</a:t>
            </a:r>
            <a:r>
              <a:rPr lang="en-US" sz="1200" kern="1200" baseline="0" dirty="0">
                <a:solidFill>
                  <a:schemeClr val="tx1"/>
                </a:solidFill>
                <a:effectLst/>
                <a:latin typeface="+mn-lt"/>
                <a:ea typeface="+mn-ea"/>
                <a:cs typeface="+mn-cs"/>
              </a:rPr>
              <a:t> of a heart attack and helps you breathe as well as feel better.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1B1B771E-A832-45C4-9CA1-65C9B79AA937}" type="slidenum">
              <a:rPr lang="en-US" smtClean="0"/>
              <a:t>10</a:t>
            </a:fld>
            <a:endParaRPr lang="en-US"/>
          </a:p>
        </p:txBody>
      </p:sp>
    </p:spTree>
    <p:extLst>
      <p:ext uri="{BB962C8B-B14F-4D97-AF65-F5344CB8AC3E}">
        <p14:creationId xmlns:p14="http://schemas.microsoft.com/office/powerpoint/2010/main" val="305834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78343B-4260-403C-B795-45E2F1DF713D}" type="datetimeFigureOut">
              <a:rPr lang="en-US" smtClean="0"/>
              <a:pPr/>
              <a:t>9/26/18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78343B-4260-403C-B795-45E2F1DF713D}" type="datetimeFigureOut">
              <a:rPr lang="en-US" smtClean="0"/>
              <a:pPr/>
              <a:t>9/26/18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78343B-4260-403C-B795-45E2F1DF713D}" type="datetimeFigureOut">
              <a:rPr lang="en-US" smtClean="0"/>
              <a:pPr/>
              <a:t>9/26/18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4349A4-55C2-4C79-A5F8-021BFCCF0582}" type="slidenum">
              <a:rPr lang="en-US"/>
              <a:pPr>
                <a:defRPr/>
              </a:pPr>
              <a:t>‹#›</a:t>
            </a:fld>
            <a:endParaRPr lang="en-US"/>
          </a:p>
        </p:txBody>
      </p:sp>
    </p:spTree>
    <p:extLst>
      <p:ext uri="{BB962C8B-B14F-4D97-AF65-F5344CB8AC3E}">
        <p14:creationId xmlns:p14="http://schemas.microsoft.com/office/powerpoint/2010/main" val="598032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4CE208-7F66-4E9D-A85D-6C23AA4C8AEB}" type="slidenum">
              <a:rPr lang="en-US"/>
              <a:pPr>
                <a:defRPr/>
              </a:pPr>
              <a:t>‹#›</a:t>
            </a:fld>
            <a:endParaRPr lang="en-US"/>
          </a:p>
        </p:txBody>
      </p:sp>
    </p:spTree>
    <p:extLst>
      <p:ext uri="{BB962C8B-B14F-4D97-AF65-F5344CB8AC3E}">
        <p14:creationId xmlns:p14="http://schemas.microsoft.com/office/powerpoint/2010/main" val="1066729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BD887F-844B-43AE-A456-6D43E51778C4}" type="slidenum">
              <a:rPr lang="en-US"/>
              <a:pPr>
                <a:defRPr/>
              </a:pPr>
              <a:t>‹#›</a:t>
            </a:fld>
            <a:endParaRPr lang="en-US"/>
          </a:p>
        </p:txBody>
      </p:sp>
    </p:spTree>
    <p:extLst>
      <p:ext uri="{BB962C8B-B14F-4D97-AF65-F5344CB8AC3E}">
        <p14:creationId xmlns:p14="http://schemas.microsoft.com/office/powerpoint/2010/main" val="2193167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A9D4E2-7AD1-4723-BC74-5830153FFFC7}" type="slidenum">
              <a:rPr lang="en-US"/>
              <a:pPr>
                <a:defRPr/>
              </a:pPr>
              <a:t>‹#›</a:t>
            </a:fld>
            <a:endParaRPr lang="en-US"/>
          </a:p>
        </p:txBody>
      </p:sp>
    </p:spTree>
    <p:extLst>
      <p:ext uri="{BB962C8B-B14F-4D97-AF65-F5344CB8AC3E}">
        <p14:creationId xmlns:p14="http://schemas.microsoft.com/office/powerpoint/2010/main" val="2525769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C9084FF-76CD-4941-8A66-2C8B929208FF}" type="slidenum">
              <a:rPr lang="en-US"/>
              <a:pPr>
                <a:defRPr/>
              </a:pPr>
              <a:t>‹#›</a:t>
            </a:fld>
            <a:endParaRPr lang="en-US"/>
          </a:p>
        </p:txBody>
      </p:sp>
    </p:spTree>
    <p:extLst>
      <p:ext uri="{BB962C8B-B14F-4D97-AF65-F5344CB8AC3E}">
        <p14:creationId xmlns:p14="http://schemas.microsoft.com/office/powerpoint/2010/main" val="2140404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1B09F0-F3AD-4FD1-A53B-075D418868C0}" type="slidenum">
              <a:rPr lang="en-US"/>
              <a:pPr>
                <a:defRPr/>
              </a:pPr>
              <a:t>‹#›</a:t>
            </a:fld>
            <a:endParaRPr lang="en-US"/>
          </a:p>
        </p:txBody>
      </p:sp>
    </p:spTree>
    <p:extLst>
      <p:ext uri="{BB962C8B-B14F-4D97-AF65-F5344CB8AC3E}">
        <p14:creationId xmlns:p14="http://schemas.microsoft.com/office/powerpoint/2010/main" val="2399187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DEE4F9-8013-4582-86D4-3298EACAF90B}" type="slidenum">
              <a:rPr lang="en-US"/>
              <a:pPr>
                <a:defRPr/>
              </a:pPr>
              <a:t>‹#›</a:t>
            </a:fld>
            <a:endParaRPr lang="en-US"/>
          </a:p>
        </p:txBody>
      </p:sp>
    </p:spTree>
    <p:extLst>
      <p:ext uri="{BB962C8B-B14F-4D97-AF65-F5344CB8AC3E}">
        <p14:creationId xmlns:p14="http://schemas.microsoft.com/office/powerpoint/2010/main" val="3843114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330B89-FE24-487C-99F8-272F3F769F36}" type="slidenum">
              <a:rPr lang="en-US"/>
              <a:pPr>
                <a:defRPr/>
              </a:pPr>
              <a:t>‹#›</a:t>
            </a:fld>
            <a:endParaRPr lang="en-US"/>
          </a:p>
        </p:txBody>
      </p:sp>
    </p:spTree>
    <p:extLst>
      <p:ext uri="{BB962C8B-B14F-4D97-AF65-F5344CB8AC3E}">
        <p14:creationId xmlns:p14="http://schemas.microsoft.com/office/powerpoint/2010/main" val="1428705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78343B-4260-403C-B795-45E2F1DF713D}" type="datetimeFigureOut">
              <a:rPr lang="en-US" smtClean="0"/>
              <a:pPr/>
              <a:t>9/26/18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2ECC51-22DD-438B-BC4E-90C2092CC13F}" type="slidenum">
              <a:rPr lang="en-US"/>
              <a:pPr>
                <a:defRPr/>
              </a:pPr>
              <a:t>‹#›</a:t>
            </a:fld>
            <a:endParaRPr lang="en-US"/>
          </a:p>
        </p:txBody>
      </p:sp>
    </p:spTree>
    <p:extLst>
      <p:ext uri="{BB962C8B-B14F-4D97-AF65-F5344CB8AC3E}">
        <p14:creationId xmlns:p14="http://schemas.microsoft.com/office/powerpoint/2010/main" val="830353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33A148-F6E0-4152-BFF0-F1F82A728CF5}" type="slidenum">
              <a:rPr lang="en-US"/>
              <a:pPr>
                <a:defRPr/>
              </a:pPr>
              <a:t>‹#›</a:t>
            </a:fld>
            <a:endParaRPr lang="en-US"/>
          </a:p>
        </p:txBody>
      </p:sp>
    </p:spTree>
    <p:extLst>
      <p:ext uri="{BB962C8B-B14F-4D97-AF65-F5344CB8AC3E}">
        <p14:creationId xmlns:p14="http://schemas.microsoft.com/office/powerpoint/2010/main" val="1561476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A4EBF3-A961-4E45-9B90-B7D2EEA62F0B}" type="slidenum">
              <a:rPr lang="en-US"/>
              <a:pPr>
                <a:defRPr/>
              </a:pPr>
              <a:t>‹#›</a:t>
            </a:fld>
            <a:endParaRPr lang="en-US"/>
          </a:p>
        </p:txBody>
      </p:sp>
    </p:spTree>
    <p:extLst>
      <p:ext uri="{BB962C8B-B14F-4D97-AF65-F5344CB8AC3E}">
        <p14:creationId xmlns:p14="http://schemas.microsoft.com/office/powerpoint/2010/main" val="3755833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9425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9614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38424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68290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67898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54798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20136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78343B-4260-403C-B795-45E2F1DF713D}" type="datetimeFigureOut">
              <a:rPr lang="en-US" smtClean="0"/>
              <a:pPr/>
              <a:t>9/26/18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5605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93171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80380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6702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10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78343B-4260-403C-B795-45E2F1DF713D}" type="datetimeFigureOut">
              <a:rPr lang="en-US" smtClean="0"/>
              <a:pPr/>
              <a:t>9/26/18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78343B-4260-403C-B795-45E2F1DF713D}" type="datetimeFigureOut">
              <a:rPr lang="en-US" smtClean="0"/>
              <a:pPr/>
              <a:t>9/26/18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78343B-4260-403C-B795-45E2F1DF713D}" type="datetimeFigureOut">
              <a:rPr lang="en-US" smtClean="0"/>
              <a:pPr/>
              <a:t>9/26/18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8343B-4260-403C-B795-45E2F1DF713D}" type="datetimeFigureOut">
              <a:rPr lang="en-US" smtClean="0"/>
              <a:pPr/>
              <a:t>9/26/18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78343B-4260-403C-B795-45E2F1DF713D}" type="datetimeFigureOut">
              <a:rPr lang="en-US" smtClean="0"/>
              <a:pPr/>
              <a:t>9/26/18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78343B-4260-403C-B795-45E2F1DF713D}" type="datetimeFigureOut">
              <a:rPr lang="en-US" smtClean="0"/>
              <a:pPr/>
              <a:t>9/26/18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916979-C0C7-41D9-8B4C-76DE1D1813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C1900">
            <a:alpha val="8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78343B-4260-403C-B795-45E2F1DF713D}" type="datetimeFigureOut">
              <a:rPr lang="en-US" smtClean="0"/>
              <a:pPr/>
              <a:t>9/26/18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16979-C0C7-41D9-8B4C-76DE1D1813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79C2BF56-D589-4C4D-9122-667263FE2DAD}"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01189-8B30-4E05-96B3-7DD719531753}" type="datetimeFigureOut">
              <a:rPr lang="en-US" smtClean="0">
                <a:solidFill>
                  <a:prstClr val="white">
                    <a:tint val="75000"/>
                  </a:prstClr>
                </a:solidFill>
              </a:rPr>
              <a:pPr/>
              <a:t>9/26/18</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98087077"/>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685800" y="4267200"/>
            <a:ext cx="7772400" cy="1754326"/>
          </a:xfrm>
          <a:prstGeom prst="rect">
            <a:avLst/>
          </a:prstGeom>
        </p:spPr>
        <p:txBody>
          <a:bodyPr wrap="square">
            <a:spAutoFit/>
          </a:bodyPr>
          <a:lstStyle/>
          <a:p>
            <a:pPr algn="ctr"/>
            <a:r>
              <a:rPr lang="en-US" dirty="0">
                <a:solidFill>
                  <a:prstClr val="white"/>
                </a:solidFill>
                <a:latin typeface="Arial" charset="0"/>
                <a:ea typeface="Arial" charset="0"/>
                <a:cs typeface="Arial" charset="0"/>
              </a:rPr>
              <a:t>Images used in </a:t>
            </a:r>
            <a:r>
              <a:rPr lang="en-US" dirty="0" err="1">
                <a:solidFill>
                  <a:prstClr val="white"/>
                </a:solidFill>
                <a:latin typeface="Arial" charset="0"/>
                <a:ea typeface="Arial" charset="0"/>
                <a:cs typeface="Arial" charset="0"/>
              </a:rPr>
              <a:t>powerpoint</a:t>
            </a:r>
            <a:r>
              <a:rPr lang="en-US" dirty="0">
                <a:solidFill>
                  <a:prstClr val="white"/>
                </a:solidFill>
                <a:latin typeface="Arial" charset="0"/>
                <a:ea typeface="Arial" charset="0"/>
                <a:cs typeface="Arial" charset="0"/>
              </a:rPr>
              <a:t> presentation are part of the presentation and not to be used out of context of the presentation, may not be used as stand-alone images unless to promote the presentation/event, and may not be resold in singular form or as part of an image library.  Images are © </a:t>
            </a:r>
            <a:r>
              <a:rPr lang="en-US" dirty="0" err="1">
                <a:solidFill>
                  <a:prstClr val="white"/>
                </a:solidFill>
                <a:latin typeface="Arial" charset="0"/>
                <a:ea typeface="Arial" charset="0"/>
                <a:cs typeface="Arial" charset="0"/>
              </a:rPr>
              <a:t>Alamy</a:t>
            </a:r>
            <a:r>
              <a:rPr lang="en-US" dirty="0">
                <a:solidFill>
                  <a:prstClr val="white"/>
                </a:solidFill>
                <a:latin typeface="Arial" charset="0"/>
                <a:ea typeface="Arial" charset="0"/>
                <a:cs typeface="Arial" charset="0"/>
              </a:rPr>
              <a:t> and presentation templates and content therein are © MISDA, any other usage requires written permission from both parties.</a:t>
            </a:r>
          </a:p>
        </p:txBody>
      </p:sp>
      <p:sp>
        <p:nvSpPr>
          <p:cNvPr id="12" name="Title 2"/>
          <p:cNvSpPr txBox="1">
            <a:spLocks/>
          </p:cNvSpPr>
          <p:nvPr/>
        </p:nvSpPr>
        <p:spPr>
          <a:xfrm>
            <a:off x="453258" y="2337936"/>
            <a:ext cx="8233542" cy="18467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a:solidFill>
                  <a:srgbClr val="EEECE1"/>
                </a:solidFill>
                <a:latin typeface="Arial" charset="0"/>
                <a:ea typeface="Arial" charset="0"/>
                <a:cs typeface="Arial" charset="0"/>
              </a:rPr>
              <a:t>Images © </a:t>
            </a:r>
            <a:r>
              <a:rPr lang="en-US" sz="4000" dirty="0" err="1">
                <a:solidFill>
                  <a:srgbClr val="EEECE1"/>
                </a:solidFill>
                <a:latin typeface="Arial" charset="0"/>
                <a:ea typeface="Arial" charset="0"/>
                <a:cs typeface="Arial" charset="0"/>
              </a:rPr>
              <a:t>Alamy</a:t>
            </a:r>
            <a:br>
              <a:rPr lang="en-US" sz="6000" dirty="0">
                <a:solidFill>
                  <a:srgbClr val="EEECE1"/>
                </a:solidFill>
                <a:latin typeface="Arial" charset="0"/>
                <a:ea typeface="Arial" charset="0"/>
                <a:cs typeface="Arial" charset="0"/>
              </a:rPr>
            </a:br>
            <a:r>
              <a:rPr lang="en-US" sz="3200" dirty="0" err="1">
                <a:solidFill>
                  <a:srgbClr val="EEECE1"/>
                </a:solidFill>
                <a:latin typeface="Arial" charset="0"/>
                <a:ea typeface="Arial" charset="0"/>
                <a:cs typeface="Arial" charset="0"/>
              </a:rPr>
              <a:t>www.alamy.com</a:t>
            </a:r>
            <a:endParaRPr lang="en-US" sz="3200" dirty="0">
              <a:solidFill>
                <a:srgbClr val="EEECE1"/>
              </a:solidFill>
              <a:latin typeface="Arial" charset="0"/>
              <a:ea typeface="Arial" charset="0"/>
              <a:cs typeface="Arial"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455" b="91636" l="1502" r="96847">
                        <a14:foregroundMark x1="42643" y1="41455" x2="42643" y2="41455"/>
                        <a14:foregroundMark x1="14114" y1="55273" x2="14114" y2="55273"/>
                        <a14:foregroundMark x1="85886" y1="59273" x2="85886" y2="59273"/>
                        <a14:foregroundMark x1="23123" y1="34545" x2="23123" y2="34545"/>
                      </a14:backgroundRemoval>
                    </a14:imgEffect>
                  </a14:imgLayer>
                </a14:imgProps>
              </a:ext>
            </a:extLst>
          </a:blip>
          <a:stretch>
            <a:fillRect/>
          </a:stretch>
        </p:blipFill>
        <p:spPr>
          <a:xfrm>
            <a:off x="3276600" y="1276885"/>
            <a:ext cx="2590800" cy="1069774"/>
          </a:xfrm>
          <a:prstGeom prst="rect">
            <a:avLst/>
          </a:prstGeom>
        </p:spPr>
      </p:pic>
    </p:spTree>
    <p:extLst>
      <p:ext uri="{BB962C8B-B14F-4D97-AF65-F5344CB8AC3E}">
        <p14:creationId xmlns:p14="http://schemas.microsoft.com/office/powerpoint/2010/main" val="342291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6FD49-F817-BE47-A63F-37F420664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77305-D983-134F-AC8A-9D7AA7414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905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8A109A-64CC-B74A-BB76-CC99A486B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3969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68C4AC-158D-8C44-90B3-434BAD5AF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33DCB0-A95D-2140-9BB9-EF9054BAA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3617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DA570-99D8-C64F-AE98-64A4D46A2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3000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30A365-861B-2D42-B109-01305C53B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8690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D4FC0-587F-4F48-B718-AE8FF8141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15426E-8C5E-0C4C-8D05-611D38007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6CF9DF-C1A4-274D-BF13-33A136D6B422}"/>
              </a:ext>
            </a:extLst>
          </p:cNvPr>
          <p:cNvPicPr>
            <a:picLocks noChangeAspect="1"/>
          </p:cNvPicPr>
          <p:nvPr/>
        </p:nvPicPr>
        <p:blipFill>
          <a:blip r:embed="rId3"/>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451B22FA-E47C-984A-9889-74BE709DF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914400" y="2286000"/>
            <a:ext cx="7391400" cy="2862322"/>
          </a:xfrm>
          <a:prstGeom prst="rect">
            <a:avLst/>
          </a:prstGeom>
        </p:spPr>
        <p:txBody>
          <a:bodyPr wrap="square">
            <a:spAutoFit/>
          </a:bodyPr>
          <a:lstStyle/>
          <a:p>
            <a:r>
              <a:rPr lang="en-US">
                <a:solidFill>
                  <a:prstClr val="white"/>
                </a:solidFill>
              </a:rPr>
              <a:t>Scripture quotations used in </a:t>
            </a:r>
            <a:r>
              <a:rPr lang="en-US" b="1" i="1">
                <a:solidFill>
                  <a:prstClr val="white"/>
                </a:solidFill>
              </a:rPr>
              <a:t>Balanced Living PowerPoints</a:t>
            </a:r>
            <a:r>
              <a:rPr lang="en-US">
                <a:solidFill>
                  <a:prstClr val="white"/>
                </a:solidFill>
              </a:rPr>
              <a:t> are taken from Bibles in the Public Domain which have no USA copyright restrictions.  We have indicated which version each quotation is taken from as follows:</a:t>
            </a:r>
          </a:p>
          <a:p>
            <a:r>
              <a:rPr lang="en-US" b="1">
                <a:solidFill>
                  <a:prstClr val="white"/>
                </a:solidFill>
              </a:rPr>
              <a:t>KJV</a:t>
            </a:r>
            <a:r>
              <a:rPr lang="en-US">
                <a:solidFill>
                  <a:prstClr val="white"/>
                </a:solidFill>
              </a:rPr>
              <a:t> - King James Version </a:t>
            </a:r>
          </a:p>
          <a:p>
            <a:r>
              <a:rPr lang="en-US" b="1">
                <a:solidFill>
                  <a:prstClr val="white"/>
                </a:solidFill>
              </a:rPr>
              <a:t>BBE</a:t>
            </a:r>
            <a:r>
              <a:rPr lang="en-US">
                <a:solidFill>
                  <a:prstClr val="white"/>
                </a:solidFill>
              </a:rPr>
              <a:t> - Bible in Basic English</a:t>
            </a:r>
          </a:p>
          <a:p>
            <a:r>
              <a:rPr lang="en-US" b="1">
                <a:solidFill>
                  <a:prstClr val="white"/>
                </a:solidFill>
              </a:rPr>
              <a:t>WEB</a:t>
            </a:r>
            <a:r>
              <a:rPr lang="en-US">
                <a:solidFill>
                  <a:prstClr val="white"/>
                </a:solidFill>
              </a:rPr>
              <a:t> - World English Bible</a:t>
            </a:r>
          </a:p>
          <a:p>
            <a:r>
              <a:rPr lang="en-US" b="1">
                <a:solidFill>
                  <a:prstClr val="white"/>
                </a:solidFill>
              </a:rPr>
              <a:t>DBY</a:t>
            </a:r>
            <a:r>
              <a:rPr lang="en-US">
                <a:solidFill>
                  <a:prstClr val="white"/>
                </a:solidFill>
              </a:rPr>
              <a:t> - Darby's Translation</a:t>
            </a:r>
          </a:p>
          <a:p>
            <a:r>
              <a:rPr lang="en-US">
                <a:solidFill>
                  <a:prstClr val="white"/>
                </a:solidFill>
              </a:rPr>
              <a:t>Any scriptures not otherwise noted are the author's paraphrase of one of these versions.</a:t>
            </a:r>
          </a:p>
          <a:p>
            <a:endParaRPr lang="en-US">
              <a:solidFill>
                <a:prstClr val="white"/>
              </a:solidFill>
              <a:ea typeface="Arial" charset="0"/>
              <a:cs typeface="Arial" charset="0"/>
            </a:endParaRPr>
          </a:p>
        </p:txBody>
      </p:sp>
    </p:spTree>
    <p:extLst>
      <p:ext uri="{BB962C8B-B14F-4D97-AF65-F5344CB8AC3E}">
        <p14:creationId xmlns:p14="http://schemas.microsoft.com/office/powerpoint/2010/main" val="88028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284B8-ACBF-2E4D-95C0-13A0AEAA5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51C9C-5B15-9048-AD77-862DE82A7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C979DB-633E-5542-A78D-39739E48B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36BE1-D18F-C841-B091-1D751D244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CEC0A-7136-5242-89A9-C1C831C8D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1518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545E6-E505-B544-A172-1EA9CFE23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5886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CE1A6-F6F1-6A42-B526-A49875DE7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5201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12588-93C1-EF44-9EC8-9A6E30FD1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4351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AEA4D5-3AF8-0649-A9FF-77D67656C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2729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05D260-0F71-984F-B3FE-6164ED1D2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D99EBA-15B0-CA49-8BBA-A3DB2912D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C5CB3C-437F-0B40-87C3-FD248187E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B5EED-9E75-0049-9D7B-1A11B7B78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9551B-0C3A-E643-8EC0-26CC08C73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CA9F71-80A5-F045-8E4F-C71BCC26A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FE47EC-9A8C-D848-9000-AA95799EC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052E35-5587-224D-A010-20A5A45F6C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5865ED66-AA34-E94F-8A62-572F89EBA0E2}"/>
              </a:ext>
            </a:extLst>
          </p:cNvPr>
          <p:cNvSpPr txBox="1"/>
          <p:nvPr/>
        </p:nvSpPr>
        <p:spPr>
          <a:xfrm>
            <a:off x="4648200" y="381000"/>
            <a:ext cx="4114800" cy="4031873"/>
          </a:xfrm>
          <a:prstGeom prst="rect">
            <a:avLst/>
          </a:prstGeom>
          <a:noFill/>
          <a:effectLst/>
        </p:spPr>
        <p:txBody>
          <a:bodyPr wrap="square">
            <a:spAutoFit/>
          </a:bodyPr>
          <a:lstStyle/>
          <a:p>
            <a:pPr>
              <a:buClr>
                <a:srgbClr val="CCFF99"/>
              </a:buClr>
              <a:defRPr/>
            </a:pPr>
            <a:r>
              <a:rPr lang="en-US" sz="3200" dirty="0">
                <a:solidFill>
                  <a:srgbClr val="FFFFFF"/>
                </a:solidFill>
                <a:effectLst>
                  <a:outerShdw blurRad="50800" dist="63500" dir="2700000" algn="tl" rotWithShape="0">
                    <a:prstClr val="black">
                      <a:alpha val="65000"/>
                    </a:prstClr>
                  </a:outerShdw>
                </a:effectLst>
                <a:cs typeface="Arial" pitchFamily="34" charset="0"/>
              </a:rPr>
              <a:t>Always work with your health care provider when implementing diet and exercise programs. They will be able to help you adjust medications and exercise safely.</a:t>
            </a:r>
          </a:p>
        </p:txBody>
      </p:sp>
    </p:spTree>
    <p:extLst>
      <p:ext uri="{BB962C8B-B14F-4D97-AF65-F5344CB8AC3E}">
        <p14:creationId xmlns:p14="http://schemas.microsoft.com/office/powerpoint/2010/main" val="2156348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92E06408ADEE41BF0B67F14AB15500" ma:contentTypeVersion="9" ma:contentTypeDescription="Create a new document." ma:contentTypeScope="" ma:versionID="72ed82b64911a7369b5a56d320e07570">
  <xsd:schema xmlns:xsd="http://www.w3.org/2001/XMLSchema" xmlns:xs="http://www.w3.org/2001/XMLSchema" xmlns:p="http://schemas.microsoft.com/office/2006/metadata/properties" xmlns:ns1="http://schemas.microsoft.com/sharepoint/v3" xmlns:ns2="b3d8973d-8316-407a-8e30-0fccab978384" xmlns:ns3="9b1224cd-25dc-4b65-9ab8-cd20bb625383" targetNamespace="http://schemas.microsoft.com/office/2006/metadata/properties" ma:root="true" ma:fieldsID="7cf185fc82ea8dd4cb979d0f375f72ee" ns1:_="" ns2:_="" ns3:_="">
    <xsd:import namespace="http://schemas.microsoft.com/sharepoint/v3"/>
    <xsd:import namespace="b3d8973d-8316-407a-8e30-0fccab978384"/>
    <xsd:import namespace="9b1224cd-25dc-4b65-9ab8-cd20bb62538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d8973d-8316-407a-8e30-0fccab97838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b1224cd-25dc-4b65-9ab8-cd20bb62538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23ABFB-41D9-4243-8763-3E9B18547F6F}">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5D5A589A-7858-446E-8F1E-9475819B67AF}">
  <ds:schemaRefs>
    <ds:schemaRef ds:uri="http://schemas.microsoft.com/sharepoint/v3/contenttype/forms"/>
  </ds:schemaRefs>
</ds:datastoreItem>
</file>

<file path=customXml/itemProps3.xml><?xml version="1.0" encoding="utf-8"?>
<ds:datastoreItem xmlns:ds="http://schemas.openxmlformats.org/officeDocument/2006/customXml" ds:itemID="{DCE421F2-38E7-4A76-A925-E9A663B0ED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d8973d-8316-407a-8e30-0fccab978384"/>
    <ds:schemaRef ds:uri="9b1224cd-25dc-4b65-9ab8-cd20bb6253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Apex</Template>
  <TotalTime>2461</TotalTime>
  <Words>1614</Words>
  <Application>Microsoft Macintosh PowerPoint</Application>
  <PresentationFormat>On-screen Show (4:3)</PresentationFormat>
  <Paragraphs>188</Paragraphs>
  <Slides>29</Slides>
  <Notes>28</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29</vt:i4>
      </vt:variant>
    </vt:vector>
  </HeadingPairs>
  <TitlesOfParts>
    <vt:vector size="34" baseType="lpstr">
      <vt:lpstr>Arial</vt:lpstr>
      <vt:lpstr>Calibri</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Conference of SDA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Hearts on Fire</dc:title>
  <dc:creator>vgriffin</dc:creator>
  <cp:lastModifiedBy>Eric Pletcher</cp:lastModifiedBy>
  <cp:revision>95</cp:revision>
  <dcterms:created xsi:type="dcterms:W3CDTF">2014-03-23T23:23:30Z</dcterms:created>
  <dcterms:modified xsi:type="dcterms:W3CDTF">2018-09-26T22:14:44Z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0x0101003492E06408ADEE41BF0B67F14AB15500</vt:lpwstr>
  </property>
</Properties>
</file>