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8"/>
  </p:notesMasterIdLst>
  <p:sldIdLst>
    <p:sldId id="286" r:id="rId6"/>
    <p:sldId id="287"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70" r:id="rId20"/>
    <p:sldId id="273" r:id="rId21"/>
    <p:sldId id="274" r:id="rId22"/>
    <p:sldId id="275" r:id="rId23"/>
    <p:sldId id="290" r:id="rId24"/>
    <p:sldId id="291" r:id="rId25"/>
    <p:sldId id="272" r:id="rId26"/>
    <p:sldId id="269" r:id="rId27"/>
    <p:sldId id="277" r:id="rId28"/>
    <p:sldId id="276" r:id="rId29"/>
    <p:sldId id="278" r:id="rId30"/>
    <p:sldId id="279" r:id="rId31"/>
    <p:sldId id="280" r:id="rId32"/>
    <p:sldId id="281" r:id="rId33"/>
    <p:sldId id="282" r:id="rId34"/>
    <p:sldId id="283" r:id="rId35"/>
    <p:sldId id="271" r:id="rId36"/>
    <p:sldId id="289"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CC00"/>
    <a:srgbClr val="FF9933"/>
    <a:srgbClr val="663300"/>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68"/>
    <p:restoredTop sz="78453" autoAdjust="0"/>
  </p:normalViewPr>
  <p:slideViewPr>
    <p:cSldViewPr>
      <p:cViewPr varScale="1">
        <p:scale>
          <a:sx n="97" d="100"/>
          <a:sy n="97" d="100"/>
        </p:scale>
        <p:origin x="1048" y="20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32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AD579C-E779-4F6B-B23F-7484B516105F}" type="datetimeFigureOut">
              <a:rPr lang="en-US" smtClean="0"/>
              <a:pPr/>
              <a:t>6/14/18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C87E0F-69D6-46BA-9C25-62E224CF6B89}" type="slidenum">
              <a:rPr lang="en-US" smtClean="0"/>
              <a:pPr/>
              <a:t>‹#›</a:t>
            </a:fld>
            <a:endParaRPr lang="en-US"/>
          </a:p>
        </p:txBody>
      </p:sp>
    </p:spTree>
    <p:extLst>
      <p:ext uri="{BB962C8B-B14F-4D97-AF65-F5344CB8AC3E}">
        <p14:creationId xmlns:p14="http://schemas.microsoft.com/office/powerpoint/2010/main" val="23397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solidFill>
                <a:srgbClr val="000000"/>
              </a:solidFill>
            </a:endParaRPr>
          </a:p>
          <a:p>
            <a:endParaRPr lang="en-US" b="0" dirty="0"/>
          </a:p>
          <a:p>
            <a:endParaRPr lang="en-US" b="0" baseline="0" dirty="0">
              <a:solidFill>
                <a:srgbClr val="C00000"/>
              </a:solidFill>
            </a:endParaRPr>
          </a:p>
        </p:txBody>
      </p:sp>
      <p:sp>
        <p:nvSpPr>
          <p:cNvPr id="4" name="Slide Number Placeholder 3"/>
          <p:cNvSpPr>
            <a:spLocks noGrp="1"/>
          </p:cNvSpPr>
          <p:nvPr>
            <p:ph type="sldNum" sz="quarter" idx="10"/>
          </p:nvPr>
        </p:nvSpPr>
        <p:spPr/>
        <p:txBody>
          <a:bodyPr/>
          <a:lstStyle/>
          <a:p>
            <a:fld id="{F019A549-AC66-4EB9-91EB-8FA16D465EC6}"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863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the person who believes that God will never let bad things happen to people who live right, feelings of betrayal and bitterness can fester and finally destroy faith and trust in God’s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world we are not always shielded from suffering—it is a part of our human experience.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endParaRPr lang="en-US" dirty="0"/>
          </a:p>
        </p:txBody>
      </p:sp>
      <p:sp>
        <p:nvSpPr>
          <p:cNvPr id="4" name="Slide Number Placeholder 3"/>
          <p:cNvSpPr>
            <a:spLocks noGrp="1"/>
          </p:cNvSpPr>
          <p:nvPr>
            <p:ph type="sldNum" sz="quarter" idx="10"/>
          </p:nvPr>
        </p:nvSpPr>
        <p:spPr/>
        <p:txBody>
          <a:bodyPr/>
          <a:lstStyle/>
          <a:p>
            <a:fld id="{4BC87E0F-69D6-46BA-9C25-62E224CF6B89}" type="slidenum">
              <a:rPr lang="en-US" smtClean="0"/>
              <a:pPr/>
              <a:t>10</a:t>
            </a:fld>
            <a:endParaRPr lang="en-US"/>
          </a:p>
        </p:txBody>
      </p:sp>
    </p:spTree>
    <p:extLst>
      <p:ext uri="{BB962C8B-B14F-4D97-AF65-F5344CB8AC3E}">
        <p14:creationId xmlns:p14="http://schemas.microsoft.com/office/powerpoint/2010/main" val="3769871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In the process of caring for his sick daughter, Pastor Claypool found special insight from this Scripture: </a:t>
            </a:r>
            <a:r>
              <a:rPr lang="en-US" b="1" baseline="0"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He discovered three promises of God’s presence in a believer’s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Can you see them in this verse? (Wait for response)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a:t>Mount up with wings as eagles. </a:t>
            </a:r>
            <a:r>
              <a:rPr lang="en-US" sz="1200" kern="1200" dirty="0">
                <a:solidFill>
                  <a:schemeClr val="tx1"/>
                </a:solidFill>
                <a:effectLst/>
                <a:latin typeface="+mn-lt"/>
                <a:ea typeface="+mn-ea"/>
                <a:cs typeface="+mn-cs"/>
              </a:rPr>
              <a:t>Here is exuberance and freedom. This type of strength does not fit the long nights of anxious care when tending to a sick child.</a:t>
            </a:r>
            <a:endParaRPr lang="en-US"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a:t>Run and not be weary. </a:t>
            </a:r>
            <a:r>
              <a:rPr lang="en-US" sz="1200" kern="1200" dirty="0">
                <a:solidFill>
                  <a:schemeClr val="tx1"/>
                </a:solidFill>
                <a:effectLst/>
                <a:latin typeface="+mn-lt"/>
                <a:ea typeface="+mn-ea"/>
                <a:cs typeface="+mn-cs"/>
              </a:rPr>
              <a:t>Here is strength for action to solve problems and perform tasks. But in some situations, there is nothing you can do.</a:t>
            </a:r>
            <a:endParaRPr lang="en-US" b="1"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a:t>Walk and not faint. </a:t>
            </a:r>
            <a:r>
              <a:rPr lang="en-US" sz="1200" kern="1200" dirty="0">
                <a:solidFill>
                  <a:schemeClr val="tx1"/>
                </a:solidFill>
                <a:effectLst/>
                <a:latin typeface="+mn-lt"/>
                <a:ea typeface="+mn-ea"/>
                <a:cs typeface="+mn-cs"/>
              </a:rPr>
              <a:t>This may sound insignificant.  Who wants to be slowed to a walk, creeping along inch by inch, just barely able to endure?  But this is the only form of the promise that fits this situation.  In the dark stretches of life, when you cannot soar and there is no place to run, to know of a Help that will provide the strength that enables you ’to walk and not faint’ is good news indeed.</a:t>
            </a: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4BC87E0F-69D6-46BA-9C25-62E224CF6B89}" type="slidenum">
              <a:rPr lang="en-US" smtClean="0"/>
              <a:pPr/>
              <a:t>11</a:t>
            </a:fld>
            <a:endParaRPr lang="en-US"/>
          </a:p>
        </p:txBody>
      </p:sp>
    </p:spTree>
    <p:extLst>
      <p:ext uri="{BB962C8B-B14F-4D97-AF65-F5344CB8AC3E}">
        <p14:creationId xmlns:p14="http://schemas.microsoft.com/office/powerpoint/2010/main" val="770864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p:txBody>
      </p:sp>
      <p:sp>
        <p:nvSpPr>
          <p:cNvPr id="4" name="Slide Number Placeholder 3"/>
          <p:cNvSpPr>
            <a:spLocks noGrp="1"/>
          </p:cNvSpPr>
          <p:nvPr>
            <p:ph type="sldNum" sz="quarter" idx="10"/>
          </p:nvPr>
        </p:nvSpPr>
        <p:spPr/>
        <p:txBody>
          <a:bodyPr/>
          <a:lstStyle/>
          <a:p>
            <a:fld id="{4BC87E0F-69D6-46BA-9C25-62E224CF6B89}" type="slidenum">
              <a:rPr lang="en-US" smtClean="0"/>
              <a:pPr/>
              <a:t>12</a:t>
            </a:fld>
            <a:endParaRPr lang="en-US"/>
          </a:p>
        </p:txBody>
      </p:sp>
    </p:spTree>
    <p:extLst>
      <p:ext uri="{BB962C8B-B14F-4D97-AF65-F5344CB8AC3E}">
        <p14:creationId xmlns:p14="http://schemas.microsoft.com/office/powerpoint/2010/main" val="636287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r>
              <a:rPr lang="en-US" dirty="0"/>
              <a:t>This may be the greatest may be the greatest manifestation of God’s power.  </a:t>
            </a:r>
          </a:p>
          <a:p>
            <a:endParaRPr lang="en-US" dirty="0"/>
          </a:p>
        </p:txBody>
      </p:sp>
      <p:sp>
        <p:nvSpPr>
          <p:cNvPr id="4" name="Slide Number Placeholder 3"/>
          <p:cNvSpPr>
            <a:spLocks noGrp="1"/>
          </p:cNvSpPr>
          <p:nvPr>
            <p:ph type="sldNum" sz="quarter" idx="10"/>
          </p:nvPr>
        </p:nvSpPr>
        <p:spPr/>
        <p:txBody>
          <a:bodyPr/>
          <a:lstStyle/>
          <a:p>
            <a:fld id="{4BC87E0F-69D6-46BA-9C25-62E224CF6B89}" type="slidenum">
              <a:rPr lang="en-US" smtClean="0"/>
              <a:pPr/>
              <a:t>13</a:t>
            </a:fld>
            <a:endParaRPr lang="en-US"/>
          </a:p>
        </p:txBody>
      </p:sp>
    </p:spTree>
    <p:extLst>
      <p:ext uri="{BB962C8B-B14F-4D97-AF65-F5344CB8AC3E}">
        <p14:creationId xmlns:p14="http://schemas.microsoft.com/office/powerpoint/2010/main" val="3343696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Have you been there?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BC87E0F-69D6-46BA-9C25-62E224CF6B89}" type="slidenum">
              <a:rPr lang="en-US" smtClean="0"/>
              <a:pPr/>
              <a:t>14</a:t>
            </a:fld>
            <a:endParaRPr lang="en-US"/>
          </a:p>
        </p:txBody>
      </p:sp>
    </p:spTree>
    <p:extLst>
      <p:ext uri="{BB962C8B-B14F-4D97-AF65-F5344CB8AC3E}">
        <p14:creationId xmlns:p14="http://schemas.microsoft.com/office/powerpoint/2010/main" val="3963487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have the strength to take</a:t>
            </a:r>
            <a:r>
              <a:rPr lang="en-US" baseline="0" dirty="0"/>
              <a:t> the next step, to hope, to endure—to know there is light at the end of the tunnel—this is power indeed!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the hands of God our trials become His tools to strengthen, refine, and mature our character.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Satan would have us become bitter—God’s plan is for us to become better.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It is for us to choose which path we will take.</a:t>
            </a:r>
          </a:p>
          <a:p>
            <a:endParaRPr lang="en-US" dirty="0"/>
          </a:p>
        </p:txBody>
      </p:sp>
      <p:sp>
        <p:nvSpPr>
          <p:cNvPr id="4" name="Slide Number Placeholder 3"/>
          <p:cNvSpPr>
            <a:spLocks noGrp="1"/>
          </p:cNvSpPr>
          <p:nvPr>
            <p:ph type="sldNum" sz="quarter" idx="10"/>
          </p:nvPr>
        </p:nvSpPr>
        <p:spPr/>
        <p:txBody>
          <a:bodyPr/>
          <a:lstStyle/>
          <a:p>
            <a:fld id="{4BC87E0F-69D6-46BA-9C25-62E224CF6B89}" type="slidenum">
              <a:rPr lang="en-US" smtClean="0"/>
              <a:pPr/>
              <a:t>15</a:t>
            </a:fld>
            <a:endParaRPr lang="en-US"/>
          </a:p>
        </p:txBody>
      </p:sp>
    </p:spTree>
    <p:extLst>
      <p:ext uri="{BB962C8B-B14F-4D97-AF65-F5344CB8AC3E}">
        <p14:creationId xmlns:p14="http://schemas.microsoft.com/office/powerpoint/2010/main" val="3246516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Thankfully, one day soon, </a:t>
            </a:r>
            <a:r>
              <a:rPr lang="en-US" b="1" baseline="0" dirty="0"/>
              <a:t>Read slide.</a:t>
            </a:r>
            <a:endParaRPr lang="en-US" b="1" dirty="0"/>
          </a:p>
          <a:p>
            <a:endParaRPr lang="en-US" dirty="0"/>
          </a:p>
        </p:txBody>
      </p:sp>
      <p:sp>
        <p:nvSpPr>
          <p:cNvPr id="4" name="Slide Number Placeholder 3"/>
          <p:cNvSpPr>
            <a:spLocks noGrp="1"/>
          </p:cNvSpPr>
          <p:nvPr>
            <p:ph type="sldNum" sz="quarter" idx="10"/>
          </p:nvPr>
        </p:nvSpPr>
        <p:spPr/>
        <p:txBody>
          <a:bodyPr/>
          <a:lstStyle/>
          <a:p>
            <a:fld id="{4BC87E0F-69D6-46BA-9C25-62E224CF6B89}" type="slidenum">
              <a:rPr lang="en-US" smtClean="0"/>
              <a:pPr/>
              <a:t>16</a:t>
            </a:fld>
            <a:endParaRPr lang="en-US"/>
          </a:p>
        </p:txBody>
      </p:sp>
    </p:spTree>
    <p:extLst>
      <p:ext uri="{BB962C8B-B14F-4D97-AF65-F5344CB8AC3E}">
        <p14:creationId xmlns:p14="http://schemas.microsoft.com/office/powerpoint/2010/main" val="55738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r>
              <a:rPr lang="en-US" dirty="0"/>
              <a:t>The promise of eternal life without pain,</a:t>
            </a:r>
            <a:r>
              <a:rPr lang="en-US" baseline="0" dirty="0"/>
              <a:t> sin, and suffering in Heaven and the earth made new enables us to walk a brave and hopeful journey today, not just into the valley of the shadow of death and sorrow, but through that valley to the light proceeding from the throne of God.</a:t>
            </a:r>
          </a:p>
          <a:p>
            <a:endParaRPr lang="en-US" baseline="0" dirty="0"/>
          </a:p>
          <a:p>
            <a:r>
              <a:rPr lang="en-US" baseline="0" dirty="0"/>
              <a:t>God’s light and hope are available to all who are seeking the help that Christ alone can give.</a:t>
            </a:r>
            <a:endParaRPr lang="en-US" dirty="0"/>
          </a:p>
          <a:p>
            <a:endParaRPr lang="en-US" dirty="0"/>
          </a:p>
        </p:txBody>
      </p:sp>
      <p:sp>
        <p:nvSpPr>
          <p:cNvPr id="4" name="Slide Number Placeholder 3"/>
          <p:cNvSpPr>
            <a:spLocks noGrp="1"/>
          </p:cNvSpPr>
          <p:nvPr>
            <p:ph type="sldNum" sz="quarter" idx="10"/>
          </p:nvPr>
        </p:nvSpPr>
        <p:spPr/>
        <p:txBody>
          <a:bodyPr/>
          <a:lstStyle/>
          <a:p>
            <a:fld id="{4BC87E0F-69D6-46BA-9C25-62E224CF6B89}" type="slidenum">
              <a:rPr lang="en-US" smtClean="0"/>
              <a:pPr/>
              <a:t>17</a:t>
            </a:fld>
            <a:endParaRPr lang="en-US"/>
          </a:p>
        </p:txBody>
      </p:sp>
    </p:spTree>
    <p:extLst>
      <p:ext uri="{BB962C8B-B14F-4D97-AF65-F5344CB8AC3E}">
        <p14:creationId xmlns:p14="http://schemas.microsoft.com/office/powerpoint/2010/main" val="618093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r>
              <a:rPr lang="en-US" dirty="0"/>
              <a:t>Even in the darkest hours you can trust the love of God. </a:t>
            </a:r>
          </a:p>
          <a:p>
            <a:endParaRPr lang="en-US" dirty="0"/>
          </a:p>
        </p:txBody>
      </p:sp>
      <p:sp>
        <p:nvSpPr>
          <p:cNvPr id="4" name="Slide Number Placeholder 3"/>
          <p:cNvSpPr>
            <a:spLocks noGrp="1"/>
          </p:cNvSpPr>
          <p:nvPr>
            <p:ph type="sldNum" sz="quarter" idx="10"/>
          </p:nvPr>
        </p:nvSpPr>
        <p:spPr/>
        <p:txBody>
          <a:bodyPr/>
          <a:lstStyle/>
          <a:p>
            <a:fld id="{4BC87E0F-69D6-46BA-9C25-62E224CF6B89}" type="slidenum">
              <a:rPr lang="en-US" smtClean="0"/>
              <a:pPr/>
              <a:t>18</a:t>
            </a:fld>
            <a:endParaRPr lang="en-US"/>
          </a:p>
        </p:txBody>
      </p:sp>
    </p:spTree>
    <p:extLst>
      <p:ext uri="{BB962C8B-B14F-4D97-AF65-F5344CB8AC3E}">
        <p14:creationId xmlns:p14="http://schemas.microsoft.com/office/powerpoint/2010/main" val="3875044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Read</a:t>
            </a:r>
            <a:r>
              <a:rPr lang="en-US" sz="1200" b="1" baseline="0" dirty="0"/>
              <a:t> slide.</a:t>
            </a:r>
            <a:endParaRPr lang="en-US" sz="1200" b="1" dirty="0"/>
          </a:p>
          <a:p>
            <a:endParaRPr lang="en-US" dirty="0"/>
          </a:p>
          <a:p>
            <a:r>
              <a:rPr lang="en-US" dirty="0"/>
              <a:t>Here is an inspiring statement we can all identify with: “Into the experience of all come times of keen disappointment and utter discouragement—days when sorrow is the portion, and it is hard to believe that God is still</a:t>
            </a:r>
            <a:r>
              <a:rPr lang="en-US" baseline="0" dirty="0"/>
              <a:t> the kind benefactor of His earthborn children…</a:t>
            </a:r>
          </a:p>
          <a:p>
            <a:endParaRPr lang="en-US" baseline="0" dirty="0"/>
          </a:p>
          <a:p>
            <a:r>
              <a:rPr lang="en-US" baseline="0" dirty="0"/>
              <a:t>“It is then that many lose their hold on God and are brought into the slavery of doubt, the bondage of unbelief…  </a:t>
            </a:r>
          </a:p>
          <a:p>
            <a:endParaRPr lang="en-US" baseline="0" dirty="0"/>
          </a:p>
          <a:p>
            <a:r>
              <a:rPr lang="en-US" baseline="0" dirty="0"/>
              <a:t>“Could we at such times discern with spiritual insight the meaning of God’s providences, we should see angels…striving to plant our feet upon a foundation more firm than the everlasting hills; and new faith, new life, would spring into being.”  My Life Today, p. 328.</a:t>
            </a:r>
          </a:p>
          <a:p>
            <a:endParaRPr lang="en-US" baseline="0" dirty="0"/>
          </a:p>
          <a:p>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44C7BDEA-45CE-4F74-867E-93A4BB23631F}" type="slidenum">
              <a:rPr lang="en-US" smtClean="0"/>
              <a:pPr/>
              <a:t>19</a:t>
            </a:fld>
            <a:endParaRPr lang="en-US"/>
          </a:p>
        </p:txBody>
      </p:sp>
    </p:spTree>
    <p:extLst>
      <p:ext uri="{BB962C8B-B14F-4D97-AF65-F5344CB8AC3E}">
        <p14:creationId xmlns:p14="http://schemas.microsoft.com/office/powerpoint/2010/main" val="2190584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19A549-AC66-4EB9-91EB-8FA16D465EC6}" type="slidenum">
              <a:rPr lang="en-US" smtClean="0"/>
              <a:pPr/>
              <a:t>2</a:t>
            </a:fld>
            <a:endParaRPr lang="en-US"/>
          </a:p>
        </p:txBody>
      </p:sp>
    </p:spTree>
    <p:extLst>
      <p:ext uri="{BB962C8B-B14F-4D97-AF65-F5344CB8AC3E}">
        <p14:creationId xmlns:p14="http://schemas.microsoft.com/office/powerpoint/2010/main" val="3475969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God promises to strengthen, comfort, guide, and “grow”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04B8052-902D-4748-B992-EB3679C4BE33}" type="slidenum">
              <a:rPr lang="en-US" smtClean="0"/>
              <a:pPr/>
              <a:t>20</a:t>
            </a:fld>
            <a:endParaRPr lang="en-US"/>
          </a:p>
        </p:txBody>
      </p:sp>
    </p:spTree>
    <p:extLst>
      <p:ext uri="{BB962C8B-B14F-4D97-AF65-F5344CB8AC3E}">
        <p14:creationId xmlns:p14="http://schemas.microsoft.com/office/powerpoint/2010/main" val="1856103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God understands that NO trial</a:t>
            </a:r>
            <a:r>
              <a:rPr lang="en-US" baseline="0" dirty="0"/>
              <a:t> during the experience is joyous, but grievous!  But the promise is that “</a:t>
            </a:r>
            <a:r>
              <a:rPr lang="en-US" b="1" baseline="0" dirty="0"/>
              <a:t>afterward </a:t>
            </a:r>
            <a:r>
              <a:rPr lang="en-US" b="0" baseline="0" dirty="0"/>
              <a:t>[it] </a:t>
            </a:r>
            <a:r>
              <a:rPr lang="en-US" baseline="0" dirty="0"/>
              <a:t>yields the peaceful fruit of righteousness.” Hebrews 12:11</a:t>
            </a:r>
          </a:p>
          <a:p>
            <a:endParaRPr lang="en-US" baseline="0" dirty="0"/>
          </a:p>
          <a:p>
            <a:r>
              <a:rPr lang="en-US" baseline="0" dirty="0"/>
              <a:t>Remember, gifts are given, but fruit is grown—often in the fertile soil of hardship and trials.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a:t>
            </a:r>
            <a:r>
              <a:rPr lang="en-US" baseline="0" dirty="0"/>
              <a:t> you identify some of the character “fruit” that you have seen fiery trials produce in people?  (Wait for response)</a:t>
            </a:r>
          </a:p>
          <a:p>
            <a:endParaRPr lang="en-US" baseline="0" dirty="0"/>
          </a:p>
          <a:p>
            <a:r>
              <a:rPr lang="en-US" baseline="0" dirty="0"/>
              <a:t>(i.e. faith, patience, forgiveness, gentleness, compassion, ministry, strength, courage, hope, optimism, selflessness)</a:t>
            </a:r>
            <a:endParaRPr lang="en-US" dirty="0"/>
          </a:p>
        </p:txBody>
      </p:sp>
      <p:sp>
        <p:nvSpPr>
          <p:cNvPr id="4" name="Slide Number Placeholder 3"/>
          <p:cNvSpPr>
            <a:spLocks noGrp="1"/>
          </p:cNvSpPr>
          <p:nvPr>
            <p:ph type="sldNum" sz="quarter" idx="10"/>
          </p:nvPr>
        </p:nvSpPr>
        <p:spPr/>
        <p:txBody>
          <a:bodyPr/>
          <a:lstStyle/>
          <a:p>
            <a:fld id="{4BC87E0F-69D6-46BA-9C25-62E224CF6B89}" type="slidenum">
              <a:rPr lang="en-US" smtClean="0"/>
              <a:pPr/>
              <a:t>21</a:t>
            </a:fld>
            <a:endParaRPr lang="en-US"/>
          </a:p>
        </p:txBody>
      </p:sp>
    </p:spTree>
    <p:extLst>
      <p:ext uri="{BB962C8B-B14F-4D97-AF65-F5344CB8AC3E}">
        <p14:creationId xmlns:p14="http://schemas.microsoft.com/office/powerpoint/2010/main" val="37789267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Jesus has traveled the road of sorrow</a:t>
            </a:r>
            <a:r>
              <a:rPr lang="en-US" baseline="0" dirty="0"/>
              <a:t> and affliction. “In all our afflictions He is afflicted.” Isaiah 63:9</a:t>
            </a:r>
            <a:endParaRPr lang="en-US" dirty="0"/>
          </a:p>
          <a:p>
            <a:endParaRPr lang="en-US" baseline="0" dirty="0"/>
          </a:p>
          <a:p>
            <a:r>
              <a:rPr lang="en-US" baseline="0" dirty="0"/>
              <a:t>As our sin-Bearer and Redeemer, He met every form of human woe and bore our sins to redeem us and make us new.</a:t>
            </a:r>
          </a:p>
          <a:p>
            <a:endParaRPr lang="en-US" baseline="0" dirty="0"/>
          </a:p>
          <a:p>
            <a:r>
              <a:rPr lang="en-US" baseline="0" dirty="0"/>
              <a:t>“Surely He has borne our griefs, and carried our sorrows.”  Isaiah 53:4</a:t>
            </a:r>
          </a:p>
          <a:p>
            <a:endParaRPr lang="en-US" baseline="0" dirty="0"/>
          </a:p>
          <a:p>
            <a:endParaRPr lang="en-US" dirty="0"/>
          </a:p>
          <a:p>
            <a:r>
              <a:rPr lang="en-US" dirty="0"/>
              <a:t>With that kind of love, you can know He has a plan. You will get through this</a:t>
            </a:r>
            <a:r>
              <a:rPr lang="en-US" baseline="0" dirty="0"/>
              <a:t> experience.  </a:t>
            </a:r>
            <a:endParaRPr lang="en-US" dirty="0"/>
          </a:p>
          <a:p>
            <a:endParaRPr lang="en-US" dirty="0"/>
          </a:p>
        </p:txBody>
      </p:sp>
      <p:sp>
        <p:nvSpPr>
          <p:cNvPr id="4" name="Slide Number Placeholder 3"/>
          <p:cNvSpPr>
            <a:spLocks noGrp="1"/>
          </p:cNvSpPr>
          <p:nvPr>
            <p:ph type="sldNum" sz="quarter" idx="10"/>
          </p:nvPr>
        </p:nvSpPr>
        <p:spPr/>
        <p:txBody>
          <a:bodyPr/>
          <a:lstStyle/>
          <a:p>
            <a:fld id="{4BC87E0F-69D6-46BA-9C25-62E224CF6B89}" type="slidenum">
              <a:rPr lang="en-US" smtClean="0"/>
              <a:pPr/>
              <a:t>22</a:t>
            </a:fld>
            <a:endParaRPr lang="en-US"/>
          </a:p>
        </p:txBody>
      </p:sp>
    </p:spTree>
    <p:extLst>
      <p:ext uri="{BB962C8B-B14F-4D97-AF65-F5344CB8AC3E}">
        <p14:creationId xmlns:p14="http://schemas.microsoft.com/office/powerpoint/2010/main" val="2845663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r>
              <a:rPr lang="en-US" dirty="0"/>
              <a:t>Who are the ones who help you the most when</a:t>
            </a:r>
            <a:r>
              <a:rPr lang="en-US" baseline="0" dirty="0"/>
              <a:t> you are experiencing difficulty?  (Wait for response)</a:t>
            </a:r>
          </a:p>
          <a:p>
            <a:endParaRPr lang="en-US" baseline="0" dirty="0"/>
          </a:p>
        </p:txBody>
      </p:sp>
      <p:sp>
        <p:nvSpPr>
          <p:cNvPr id="4" name="Slide Number Placeholder 3"/>
          <p:cNvSpPr>
            <a:spLocks noGrp="1"/>
          </p:cNvSpPr>
          <p:nvPr>
            <p:ph type="sldNum" sz="quarter" idx="10"/>
          </p:nvPr>
        </p:nvSpPr>
        <p:spPr/>
        <p:txBody>
          <a:bodyPr/>
          <a:lstStyle/>
          <a:p>
            <a:fld id="{4BC87E0F-69D6-46BA-9C25-62E224CF6B89}" type="slidenum">
              <a:rPr lang="en-US" smtClean="0"/>
              <a:pPr/>
              <a:t>23</a:t>
            </a:fld>
            <a:endParaRPr lang="en-US"/>
          </a:p>
        </p:txBody>
      </p:sp>
    </p:spTree>
    <p:extLst>
      <p:ext uri="{BB962C8B-B14F-4D97-AF65-F5344CB8AC3E}">
        <p14:creationId xmlns:p14="http://schemas.microsoft.com/office/powerpoint/2010/main" val="97730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baseline="0" dirty="0"/>
          </a:p>
          <a:p>
            <a:r>
              <a:rPr lang="en-US" baseline="0" dirty="0"/>
              <a:t>God often uses others as His healing hands to bring comfort in times of trial.</a:t>
            </a:r>
          </a:p>
          <a:p>
            <a:endParaRPr lang="en-US" baseline="0" dirty="0"/>
          </a:p>
          <a:p>
            <a:r>
              <a:rPr lang="en-US" baseline="0" dirty="0"/>
              <a:t>2 Corinthians 1:4 says God “gives us comfort in all our troubles, so that we may be able to give comfort to others who are in trouble, through the comfort with which we ourselves are comforted by God.”</a:t>
            </a:r>
            <a:endParaRPr lang="en-US" dirty="0"/>
          </a:p>
          <a:p>
            <a:endParaRPr lang="en-US" dirty="0"/>
          </a:p>
        </p:txBody>
      </p:sp>
      <p:sp>
        <p:nvSpPr>
          <p:cNvPr id="4" name="Slide Number Placeholder 3"/>
          <p:cNvSpPr>
            <a:spLocks noGrp="1"/>
          </p:cNvSpPr>
          <p:nvPr>
            <p:ph type="sldNum" sz="quarter" idx="10"/>
          </p:nvPr>
        </p:nvSpPr>
        <p:spPr/>
        <p:txBody>
          <a:bodyPr/>
          <a:lstStyle/>
          <a:p>
            <a:fld id="{4BC87E0F-69D6-46BA-9C25-62E224CF6B89}" type="slidenum">
              <a:rPr lang="en-US" smtClean="0"/>
              <a:pPr/>
              <a:t>24</a:t>
            </a:fld>
            <a:endParaRPr lang="en-US"/>
          </a:p>
        </p:txBody>
      </p:sp>
    </p:spTree>
    <p:extLst>
      <p:ext uri="{BB962C8B-B14F-4D97-AF65-F5344CB8AC3E}">
        <p14:creationId xmlns:p14="http://schemas.microsoft.com/office/powerpoint/2010/main" val="19039943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r>
              <a:rPr lang="en-US" dirty="0"/>
              <a:t>The habits we form in times of peace are the habits we take with us into times of trial.  </a:t>
            </a:r>
          </a:p>
          <a:p>
            <a:endParaRPr lang="en-US" dirty="0"/>
          </a:p>
          <a:p>
            <a:r>
              <a:rPr lang="en-US" dirty="0"/>
              <a:t>The saying is: “What you learn in the light you will</a:t>
            </a:r>
            <a:r>
              <a:rPr lang="en-US" baseline="0" dirty="0"/>
              <a:t> take with you into the darkness.” </a:t>
            </a:r>
            <a:endParaRPr lang="en-US" dirty="0"/>
          </a:p>
          <a:p>
            <a:endParaRPr lang="en-US" dirty="0"/>
          </a:p>
          <a:p>
            <a:endParaRPr lang="en-US" baseline="0" dirty="0"/>
          </a:p>
        </p:txBody>
      </p:sp>
      <p:sp>
        <p:nvSpPr>
          <p:cNvPr id="4" name="Slide Number Placeholder 3"/>
          <p:cNvSpPr>
            <a:spLocks noGrp="1"/>
          </p:cNvSpPr>
          <p:nvPr>
            <p:ph type="sldNum" sz="quarter" idx="10"/>
          </p:nvPr>
        </p:nvSpPr>
        <p:spPr/>
        <p:txBody>
          <a:bodyPr/>
          <a:lstStyle/>
          <a:p>
            <a:fld id="{4BC87E0F-69D6-46BA-9C25-62E224CF6B89}" type="slidenum">
              <a:rPr lang="en-US" smtClean="0"/>
              <a:pPr/>
              <a:t>25</a:t>
            </a:fld>
            <a:endParaRPr lang="en-US"/>
          </a:p>
        </p:txBody>
      </p:sp>
    </p:spTree>
    <p:extLst>
      <p:ext uri="{BB962C8B-B14F-4D97-AF65-F5344CB8AC3E}">
        <p14:creationId xmlns:p14="http://schemas.microsoft.com/office/powerpoint/2010/main" val="39692238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Forming healthy relationships; daily exercise; regular hours for sleep and rest; and meals</a:t>
            </a:r>
            <a:r>
              <a:rPr lang="en-US" baseline="0" dirty="0"/>
              <a:t> rich in stress-busting antioxidants and nutrients are essential to making good decisions in good times and bad.</a:t>
            </a:r>
          </a:p>
          <a:p>
            <a:endParaRPr lang="en-US" dirty="0"/>
          </a:p>
        </p:txBody>
      </p:sp>
      <p:sp>
        <p:nvSpPr>
          <p:cNvPr id="4" name="Slide Number Placeholder 3"/>
          <p:cNvSpPr>
            <a:spLocks noGrp="1"/>
          </p:cNvSpPr>
          <p:nvPr>
            <p:ph type="sldNum" sz="quarter" idx="10"/>
          </p:nvPr>
        </p:nvSpPr>
        <p:spPr/>
        <p:txBody>
          <a:bodyPr/>
          <a:lstStyle/>
          <a:p>
            <a:fld id="{4BC87E0F-69D6-46BA-9C25-62E224CF6B89}" type="slidenum">
              <a:rPr lang="en-US" smtClean="0"/>
              <a:pPr/>
              <a:t>26</a:t>
            </a:fld>
            <a:endParaRPr lang="en-US"/>
          </a:p>
        </p:txBody>
      </p:sp>
    </p:spTree>
    <p:extLst>
      <p:ext uri="{BB962C8B-B14F-4D97-AF65-F5344CB8AC3E}">
        <p14:creationId xmlns:p14="http://schemas.microsoft.com/office/powerpoint/2010/main" val="7521273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baseline="0" dirty="0"/>
          </a:p>
          <a:p>
            <a:r>
              <a:rPr lang="en-US" baseline="0" dirty="0"/>
              <a:t>Fill up on fresh vegetables, fruits, beans, and whole grains.  Enjoy colorful greens; healthy fats like nuts; avocado; olives and olive oil for mental as well as metabolic strength.</a:t>
            </a:r>
          </a:p>
          <a:p>
            <a:endParaRPr lang="en-US" baseline="0" dirty="0"/>
          </a:p>
          <a:p>
            <a:r>
              <a:rPr lang="en-US" baseline="0" dirty="0"/>
              <a:t>Daily choices create habits that will carry you through when you need to operate on automatic pilot!</a:t>
            </a:r>
            <a:endParaRPr lang="en-US" dirty="0"/>
          </a:p>
          <a:p>
            <a:endParaRPr lang="en-US" dirty="0"/>
          </a:p>
        </p:txBody>
      </p:sp>
      <p:sp>
        <p:nvSpPr>
          <p:cNvPr id="4" name="Slide Number Placeholder 3"/>
          <p:cNvSpPr>
            <a:spLocks noGrp="1"/>
          </p:cNvSpPr>
          <p:nvPr>
            <p:ph type="sldNum" sz="quarter" idx="10"/>
          </p:nvPr>
        </p:nvSpPr>
        <p:spPr/>
        <p:txBody>
          <a:bodyPr/>
          <a:lstStyle/>
          <a:p>
            <a:fld id="{4BC87E0F-69D6-46BA-9C25-62E224CF6B89}" type="slidenum">
              <a:rPr lang="en-US" smtClean="0"/>
              <a:pPr/>
              <a:t>27</a:t>
            </a:fld>
            <a:endParaRPr lang="en-US"/>
          </a:p>
        </p:txBody>
      </p:sp>
    </p:spTree>
    <p:extLst>
      <p:ext uri="{BB962C8B-B14F-4D97-AF65-F5344CB8AC3E}">
        <p14:creationId xmlns:p14="http://schemas.microsoft.com/office/powerpoint/2010/main" val="42803598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p:txBody>
      </p:sp>
      <p:sp>
        <p:nvSpPr>
          <p:cNvPr id="4" name="Slide Number Placeholder 3"/>
          <p:cNvSpPr>
            <a:spLocks noGrp="1"/>
          </p:cNvSpPr>
          <p:nvPr>
            <p:ph type="sldNum" sz="quarter" idx="10"/>
          </p:nvPr>
        </p:nvSpPr>
        <p:spPr/>
        <p:txBody>
          <a:bodyPr/>
          <a:lstStyle/>
          <a:p>
            <a:fld id="{4BC87E0F-69D6-46BA-9C25-62E224CF6B89}" type="slidenum">
              <a:rPr lang="en-US" smtClean="0"/>
              <a:pPr/>
              <a:t>28</a:t>
            </a:fld>
            <a:endParaRPr lang="en-US"/>
          </a:p>
        </p:txBody>
      </p:sp>
    </p:spTree>
    <p:extLst>
      <p:ext uri="{BB962C8B-B14F-4D97-AF65-F5344CB8AC3E}">
        <p14:creationId xmlns:p14="http://schemas.microsoft.com/office/powerpoint/2010/main" val="3502613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r>
              <a:rPr lang="en-US" dirty="0"/>
              <a:t>Grief counselor Larry </a:t>
            </a:r>
            <a:r>
              <a:rPr lang="en-US" dirty="0" err="1"/>
              <a:t>Yeagley</a:t>
            </a:r>
            <a:r>
              <a:rPr lang="en-US" dirty="0"/>
              <a:t> outlines a 3-step plan for recovery in his book, </a:t>
            </a:r>
            <a:r>
              <a:rPr lang="en-US" i="1" dirty="0"/>
              <a:t>Grief Recovery</a:t>
            </a:r>
            <a:r>
              <a:rPr lang="en-US" dirty="0"/>
              <a:t>.  He</a:t>
            </a:r>
            <a:r>
              <a:rPr lang="en-US" baseline="0" dirty="0"/>
              <a:t> calls it </a:t>
            </a:r>
            <a:r>
              <a:rPr lang="en-US" b="1" baseline="0" dirty="0"/>
              <a:t>“CPR.”</a:t>
            </a:r>
          </a:p>
          <a:p>
            <a:endParaRPr lang="en-US" b="1" baseline="0" dirty="0"/>
          </a:p>
          <a:p>
            <a:pPr marL="228600" indent="-228600">
              <a:buAutoNum type="arabicPeriod"/>
            </a:pPr>
            <a:r>
              <a:rPr lang="en-US" b="1" baseline="0" dirty="0"/>
              <a:t>Communicate:  </a:t>
            </a:r>
            <a:r>
              <a:rPr lang="en-US" sz="1200" kern="1200" dirty="0">
                <a:solidFill>
                  <a:schemeClr val="tx1"/>
                </a:solidFill>
                <a:effectLst/>
                <a:latin typeface="+mn-lt"/>
                <a:ea typeface="+mn-ea"/>
                <a:cs typeface="+mn-cs"/>
              </a:rPr>
              <a:t>Actively communicate</a:t>
            </a:r>
            <a:r>
              <a:rPr lang="en-US" sz="1200" kern="1200" baseline="0" dirty="0">
                <a:solidFill>
                  <a:schemeClr val="tx1"/>
                </a:solidFill>
                <a:effectLst/>
                <a:latin typeface="+mn-lt"/>
                <a:ea typeface="+mn-ea"/>
                <a:cs typeface="+mn-cs"/>
              </a:rPr>
              <a:t> your needs to a trusted</a:t>
            </a:r>
            <a:r>
              <a:rPr lang="en-US" sz="1200" kern="1200" dirty="0">
                <a:solidFill>
                  <a:schemeClr val="tx1"/>
                </a:solidFill>
                <a:effectLst/>
                <a:latin typeface="+mn-lt"/>
                <a:ea typeface="+mn-ea"/>
                <a:cs typeface="+mn-cs"/>
              </a:rPr>
              <a:t> friend, pastor, counselor, physician, or support group</a:t>
            </a:r>
            <a:endParaRPr lang="en-US" b="1" baseline="0" dirty="0"/>
          </a:p>
          <a:p>
            <a:pPr marL="0" indent="0">
              <a:buNone/>
            </a:pPr>
            <a:endParaRPr lang="en-US" b="1" baseline="0" dirty="0"/>
          </a:p>
          <a:p>
            <a:pPr marL="228600" indent="-228600">
              <a:buAutoNum type="arabicPeriod"/>
            </a:pPr>
            <a:r>
              <a:rPr lang="en-US" b="1" baseline="0" dirty="0"/>
              <a:t>Participate:  </a:t>
            </a:r>
            <a:r>
              <a:rPr lang="en-US" b="0" baseline="0" dirty="0"/>
              <a:t>Expand your activities and social circle to establish a new pattern “normal” that still has meaning.</a:t>
            </a:r>
          </a:p>
          <a:p>
            <a:pPr marL="228600" indent="-228600">
              <a:buAutoNum type="arabicPeriod"/>
            </a:pPr>
            <a:endParaRPr lang="en-US" b="1" baseline="0" dirty="0"/>
          </a:p>
          <a:p>
            <a:pPr marL="228600" indent="-228600">
              <a:buAutoNum type="arabicPeriod"/>
            </a:pPr>
            <a:r>
              <a:rPr lang="en-US" b="1" baseline="0" dirty="0"/>
              <a:t>Relationship:  </a:t>
            </a:r>
            <a:r>
              <a:rPr lang="en-US" sz="1200" kern="1200" dirty="0">
                <a:solidFill>
                  <a:schemeClr val="tx1"/>
                </a:solidFill>
                <a:effectLst/>
                <a:latin typeface="+mn-lt"/>
                <a:ea typeface="+mn-ea"/>
                <a:cs typeface="+mn-cs"/>
              </a:rPr>
              <a:t>Actively reach out to others to give as</a:t>
            </a:r>
            <a:r>
              <a:rPr lang="en-US" sz="1200" kern="1200" baseline="0" dirty="0">
                <a:solidFill>
                  <a:schemeClr val="tx1"/>
                </a:solidFill>
                <a:effectLst/>
                <a:latin typeface="+mn-lt"/>
                <a:ea typeface="+mn-ea"/>
                <a:cs typeface="+mn-cs"/>
              </a:rPr>
              <a:t> well as receive social support as a part of your ongoing </a:t>
            </a:r>
            <a:r>
              <a:rPr lang="en-US" sz="1200" kern="1200" dirty="0">
                <a:solidFill>
                  <a:schemeClr val="tx1"/>
                </a:solidFill>
                <a:effectLst/>
                <a:latin typeface="+mn-lt"/>
                <a:ea typeface="+mn-ea"/>
                <a:cs typeface="+mn-cs"/>
              </a:rPr>
              <a:t>recovery. </a:t>
            </a:r>
            <a:endParaRPr lang="en-US" b="1" dirty="0"/>
          </a:p>
          <a:p>
            <a:endParaRPr lang="en-US" dirty="0"/>
          </a:p>
        </p:txBody>
      </p:sp>
      <p:sp>
        <p:nvSpPr>
          <p:cNvPr id="4" name="Slide Number Placeholder 3"/>
          <p:cNvSpPr>
            <a:spLocks noGrp="1"/>
          </p:cNvSpPr>
          <p:nvPr>
            <p:ph type="sldNum" sz="quarter" idx="10"/>
          </p:nvPr>
        </p:nvSpPr>
        <p:spPr/>
        <p:txBody>
          <a:bodyPr/>
          <a:lstStyle/>
          <a:p>
            <a:fld id="{4BC87E0F-69D6-46BA-9C25-62E224CF6B89}" type="slidenum">
              <a:rPr lang="en-US" smtClean="0"/>
              <a:pPr/>
              <a:t>29</a:t>
            </a:fld>
            <a:endParaRPr lang="en-US"/>
          </a:p>
        </p:txBody>
      </p:sp>
    </p:spTree>
    <p:extLst>
      <p:ext uri="{BB962C8B-B14F-4D97-AF65-F5344CB8AC3E}">
        <p14:creationId xmlns:p14="http://schemas.microsoft.com/office/powerpoint/2010/main" val="358972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Presenter: Please read and study the tract that accompanies this PowerPoint</a:t>
            </a:r>
            <a:r>
              <a:rPr lang="en-US" b="1" baseline="0" dirty="0"/>
              <a:t> to prepare for this presentation.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In this session we are taking a thoughtful look at loss, and</a:t>
            </a:r>
            <a:r>
              <a:rPr lang="en-US" b="1" baseline="0" dirty="0"/>
              <a:t> Read slide.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p:txBody>
      </p:sp>
      <p:sp>
        <p:nvSpPr>
          <p:cNvPr id="4" name="Slide Number Placeholder 3"/>
          <p:cNvSpPr>
            <a:spLocks noGrp="1"/>
          </p:cNvSpPr>
          <p:nvPr>
            <p:ph type="sldNum" sz="quarter" idx="10"/>
          </p:nvPr>
        </p:nvSpPr>
        <p:spPr/>
        <p:txBody>
          <a:bodyPr/>
          <a:lstStyle/>
          <a:p>
            <a:fld id="{4BC87E0F-69D6-46BA-9C25-62E224CF6B89}" type="slidenum">
              <a:rPr lang="en-US" smtClean="0"/>
              <a:pPr/>
              <a:t>3</a:t>
            </a:fld>
            <a:endParaRPr lang="en-US"/>
          </a:p>
        </p:txBody>
      </p:sp>
    </p:spTree>
    <p:extLst>
      <p:ext uri="{BB962C8B-B14F-4D97-AF65-F5344CB8AC3E}">
        <p14:creationId xmlns:p14="http://schemas.microsoft.com/office/powerpoint/2010/main" val="36371017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r>
              <a:rPr lang="en-US" dirty="0">
                <a:solidFill>
                  <a:schemeClr val="bg1"/>
                </a:solidFill>
                <a:effectLst>
                  <a:outerShdw blurRad="38100" dist="38100" dir="2700000" algn="tl">
                    <a:srgbClr val="000000">
                      <a:alpha val="43137"/>
                    </a:srgbClr>
                  </a:outerShdw>
                </a:effectLst>
              </a:rPr>
              <a:t>Long ago an inspired author wrote: “The Lord designs that his people shall be happy, and he opens before us one source of consolation after another, that we may be filled with joy and peace in the midst of our present experience… </a:t>
            </a:r>
          </a:p>
          <a:p>
            <a:endParaRPr lang="en-US" dirty="0">
              <a:solidFill>
                <a:schemeClr val="bg1"/>
              </a:solidFill>
              <a:effectLst>
                <a:outerShdw blurRad="38100" dist="38100" dir="2700000" algn="tl">
                  <a:srgbClr val="000000">
                    <a:alpha val="43137"/>
                  </a:srgbClr>
                </a:outerShdw>
              </a:effectLst>
            </a:endParaRPr>
          </a:p>
          <a:p>
            <a:r>
              <a:rPr lang="en-US" dirty="0">
                <a:solidFill>
                  <a:schemeClr val="bg1"/>
                </a:solidFill>
                <a:effectLst>
                  <a:outerShdw blurRad="38100" dist="38100" dir="2700000" algn="tl">
                    <a:srgbClr val="000000">
                      <a:alpha val="43137"/>
                    </a:srgbClr>
                  </a:outerShdw>
                </a:effectLst>
              </a:rPr>
              <a:t>“We are not to wait until we shall get into heaven for brightness and comfort and joy… </a:t>
            </a:r>
          </a:p>
          <a:p>
            <a:endParaRPr lang="en-US" dirty="0">
              <a:solidFill>
                <a:schemeClr val="bg1"/>
              </a:solidFill>
              <a:effectLst>
                <a:outerShdw blurRad="38100" dist="38100" dir="2700000" algn="tl">
                  <a:srgbClr val="000000">
                    <a:alpha val="43137"/>
                  </a:srgbClr>
                </a:outerShdw>
              </a:effectLst>
            </a:endParaRPr>
          </a:p>
          <a:p>
            <a:r>
              <a:rPr lang="en-US" dirty="0">
                <a:solidFill>
                  <a:schemeClr val="bg1"/>
                </a:solidFill>
                <a:effectLst>
                  <a:outerShdw blurRad="38100" dist="38100" dir="2700000" algn="tl">
                    <a:srgbClr val="000000">
                      <a:alpha val="43137"/>
                    </a:srgbClr>
                  </a:outerShdw>
                </a:effectLst>
              </a:rPr>
              <a:t>We are to have them right here in this life.” Ellen G. White, Review and Herald, February 27, 1894 </a:t>
            </a:r>
            <a:endParaRPr lang="en-US" dirty="0"/>
          </a:p>
        </p:txBody>
      </p:sp>
      <p:sp>
        <p:nvSpPr>
          <p:cNvPr id="4" name="Slide Number Placeholder 3"/>
          <p:cNvSpPr>
            <a:spLocks noGrp="1"/>
          </p:cNvSpPr>
          <p:nvPr>
            <p:ph type="sldNum" sz="quarter" idx="10"/>
          </p:nvPr>
        </p:nvSpPr>
        <p:spPr/>
        <p:txBody>
          <a:bodyPr/>
          <a:lstStyle/>
          <a:p>
            <a:fld id="{4BC87E0F-69D6-46BA-9C25-62E224CF6B89}" type="slidenum">
              <a:rPr lang="en-US" smtClean="0"/>
              <a:pPr/>
              <a:t>30</a:t>
            </a:fld>
            <a:endParaRPr lang="en-US"/>
          </a:p>
        </p:txBody>
      </p:sp>
    </p:spTree>
    <p:extLst>
      <p:ext uri="{BB962C8B-B14F-4D97-AF65-F5344CB8AC3E}">
        <p14:creationId xmlns:p14="http://schemas.microsoft.com/office/powerpoint/2010/main" val="5919121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We are given this wonderful promise today, not at some future time: </a:t>
            </a:r>
            <a:r>
              <a:rPr lang="en-US" b="1" baseline="0" dirty="0"/>
              <a:t>Read slide.</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ffectLst>
                <a:outerShdw blurRad="38100" dist="38100" dir="2700000" algn="tl">
                  <a:srgbClr val="000000">
                    <a:alpha val="43137"/>
                  </a:srgbClr>
                </a:outerShdw>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effectLst>
                  <a:outerShdw blurRad="38100" dist="38100" dir="2700000" algn="tl">
                    <a:srgbClr val="000000">
                      <a:alpha val="43137"/>
                    </a:srgbClr>
                  </a:outerShdw>
                </a:effectLst>
              </a:rPr>
              <a:t>“We need not fail nor be discouraged while we know that the bow of promise is above the throne of God…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ffectLst>
                <a:outerShdw blurRad="38100" dist="38100" dir="2700000" algn="tl">
                  <a:srgbClr val="000000">
                    <a:alpha val="43137"/>
                  </a:srgbClr>
                </a:outerShdw>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effectLst>
                  <a:outerShdw blurRad="38100" dist="38100" dir="2700000" algn="tl">
                    <a:srgbClr val="000000">
                      <a:alpha val="43137"/>
                    </a:srgbClr>
                  </a:outerShdw>
                </a:effectLst>
              </a:rPr>
              <a:t>“Through patience, faith, and hope, in all the changing scenes of earth, we are forming characters for the everlasting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ffectLst>
                <a:outerShdw blurRad="38100" dist="38100" dir="2700000" algn="tl">
                  <a:srgbClr val="000000">
                    <a:alpha val="43137"/>
                  </a:srgbClr>
                </a:outerShdw>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effectLst>
                  <a:outerShdw blurRad="38100" dist="38100" dir="2700000" algn="tl">
                    <a:srgbClr val="000000">
                      <a:alpha val="43137"/>
                    </a:srgbClr>
                  </a:outerShdw>
                </a:effectLst>
              </a:rPr>
              <a:t>“And whatever we are called upon to bear, we may be assured all things work together for good to those that love God.”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ffectLst>
                <a:outerShdw blurRad="38100" dist="38100" dir="2700000" algn="tl">
                  <a:srgbClr val="000000">
                    <a:alpha val="43137"/>
                  </a:srgbClr>
                </a:outerShdw>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effectLst>
                  <a:outerShdw blurRad="38100" dist="38100" dir="2700000" algn="tl">
                    <a:srgbClr val="000000">
                      <a:alpha val="43137"/>
                    </a:srgbClr>
                  </a:outerShdw>
                </a:effectLst>
              </a:rPr>
              <a:t>Review and Herald December 13, 1892</a:t>
            </a:r>
          </a:p>
          <a:p>
            <a:endParaRPr lang="en-US" dirty="0"/>
          </a:p>
        </p:txBody>
      </p:sp>
      <p:sp>
        <p:nvSpPr>
          <p:cNvPr id="4" name="Slide Number Placeholder 3"/>
          <p:cNvSpPr>
            <a:spLocks noGrp="1"/>
          </p:cNvSpPr>
          <p:nvPr>
            <p:ph type="sldNum" sz="quarter" idx="10"/>
          </p:nvPr>
        </p:nvSpPr>
        <p:spPr/>
        <p:txBody>
          <a:bodyPr/>
          <a:lstStyle/>
          <a:p>
            <a:fld id="{4BC87E0F-69D6-46BA-9C25-62E224CF6B89}" type="slidenum">
              <a:rPr lang="en-US" smtClean="0"/>
              <a:pPr/>
              <a:t>31</a:t>
            </a:fld>
            <a:endParaRPr lang="en-US"/>
          </a:p>
        </p:txBody>
      </p:sp>
    </p:spTree>
    <p:extLst>
      <p:ext uri="{BB962C8B-B14F-4D97-AF65-F5344CB8AC3E}">
        <p14:creationId xmlns:p14="http://schemas.microsoft.com/office/powerpoint/2010/main" val="8885783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a:t>
            </a:r>
            <a:r>
              <a:rPr lang="en-US" sz="1200" kern="1200" baseline="0" dirty="0">
                <a:solidFill>
                  <a:schemeClr val="tx1"/>
                </a:solidFill>
                <a:effectLst/>
                <a:latin typeface="+mn-lt"/>
                <a:ea typeface="+mn-ea"/>
                <a:cs typeface="+mn-cs"/>
              </a:rPr>
              <a:t> it comes to suffering and loss, w</a:t>
            </a:r>
            <a:r>
              <a:rPr lang="en-US" sz="1200" kern="1200" dirty="0">
                <a:solidFill>
                  <a:schemeClr val="tx1"/>
                </a:solidFill>
                <a:effectLst/>
                <a:latin typeface="+mn-lt"/>
                <a:ea typeface="+mn-ea"/>
                <a:cs typeface="+mn-cs"/>
              </a:rPr>
              <a:t>e don’t have all the answers.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we do know there’s a better life available after this one—a life free from pain, disease, and sin.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Read</a:t>
            </a:r>
            <a:r>
              <a:rPr lang="en-US" sz="1200" b="1" baseline="0" dirty="0"/>
              <a: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Though your life here may be scarred by suffering, through faith you can look forward to a new life in heaven when Jesus returns.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Would you</a:t>
            </a:r>
            <a:r>
              <a:rPr lang="en-US" sz="1200" b="0" kern="1200" baseline="0" dirty="0">
                <a:solidFill>
                  <a:schemeClr val="tx1"/>
                </a:solidFill>
                <a:effectLst/>
                <a:latin typeface="+mn-lt"/>
                <a:ea typeface="+mn-ea"/>
                <a:cs typeface="+mn-cs"/>
              </a:rPr>
              <a:t> put your life, your mind, your habits, your future into God’s hands?  He knows the way and He will show the way.  (Wait for response)</a:t>
            </a:r>
            <a:endParaRPr lang="en-US" sz="1200" b="0" dirty="0"/>
          </a:p>
          <a:p>
            <a:endParaRPr lang="en-US" dirty="0"/>
          </a:p>
        </p:txBody>
      </p:sp>
      <p:sp>
        <p:nvSpPr>
          <p:cNvPr id="4" name="Slide Number Placeholder 3"/>
          <p:cNvSpPr>
            <a:spLocks noGrp="1"/>
          </p:cNvSpPr>
          <p:nvPr>
            <p:ph type="sldNum" sz="quarter" idx="10"/>
          </p:nvPr>
        </p:nvSpPr>
        <p:spPr/>
        <p:txBody>
          <a:bodyPr/>
          <a:lstStyle/>
          <a:p>
            <a:fld id="{44C7BDEA-45CE-4F74-867E-93A4BB23631F}" type="slidenum">
              <a:rPr lang="en-US" smtClean="0"/>
              <a:pPr/>
              <a:t>32</a:t>
            </a:fld>
            <a:endParaRPr lang="en-US"/>
          </a:p>
        </p:txBody>
      </p:sp>
    </p:spTree>
    <p:extLst>
      <p:ext uri="{BB962C8B-B14F-4D97-AF65-F5344CB8AC3E}">
        <p14:creationId xmlns:p14="http://schemas.microsoft.com/office/powerpoint/2010/main" val="2882910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r>
              <a:rPr lang="en-US" dirty="0"/>
              <a:t>In varying degrees,</a:t>
            </a:r>
            <a:r>
              <a:rPr lang="en-US" baseline="0" dirty="0"/>
              <a:t> we have all experienced loss—circumstances beyond our control—life-changing events that shake us to our core.</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Someone</a:t>
            </a:r>
            <a:r>
              <a:rPr lang="en-US" baseline="0" dirty="0"/>
              <a:t> once said:  “God marks across some of our days—I will explain later.”</a:t>
            </a:r>
          </a:p>
          <a:p>
            <a:endParaRPr lang="en-US" dirty="0"/>
          </a:p>
        </p:txBody>
      </p:sp>
      <p:sp>
        <p:nvSpPr>
          <p:cNvPr id="4" name="Slide Number Placeholder 3"/>
          <p:cNvSpPr>
            <a:spLocks noGrp="1"/>
          </p:cNvSpPr>
          <p:nvPr>
            <p:ph type="sldNum" sz="quarter" idx="10"/>
          </p:nvPr>
        </p:nvSpPr>
        <p:spPr/>
        <p:txBody>
          <a:bodyPr/>
          <a:lstStyle/>
          <a:p>
            <a:fld id="{4BC87E0F-69D6-46BA-9C25-62E224CF6B89}" type="slidenum">
              <a:rPr lang="en-US" smtClean="0"/>
              <a:pPr/>
              <a:t>4</a:t>
            </a:fld>
            <a:endParaRPr lang="en-US"/>
          </a:p>
        </p:txBody>
      </p:sp>
    </p:spTree>
    <p:extLst>
      <p:ext uri="{BB962C8B-B14F-4D97-AF65-F5344CB8AC3E}">
        <p14:creationId xmlns:p14="http://schemas.microsoft.com/office/powerpoint/2010/main" val="3669907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r>
              <a:rPr lang="en-US" dirty="0"/>
              <a:t>How do you face loss?  It may depend on where</a:t>
            </a:r>
            <a:r>
              <a:rPr lang="en-US" baseline="0" dirty="0"/>
              <a:t> you are in your journey.</a:t>
            </a:r>
            <a:endParaRPr lang="en-US" dirty="0"/>
          </a:p>
          <a:p>
            <a:endParaRPr lang="en-US" dirty="0"/>
          </a:p>
          <a:p>
            <a:r>
              <a:rPr lang="en-US" dirty="0"/>
              <a:t>Is there a way to navigate the storms</a:t>
            </a:r>
            <a:r>
              <a:rPr lang="en-US" baseline="0" dirty="0"/>
              <a:t> of life and develop an attitude of security, strength, and even serenity?</a:t>
            </a:r>
            <a:endParaRPr lang="en-US" dirty="0"/>
          </a:p>
        </p:txBody>
      </p:sp>
      <p:sp>
        <p:nvSpPr>
          <p:cNvPr id="4" name="Slide Number Placeholder 3"/>
          <p:cNvSpPr>
            <a:spLocks noGrp="1"/>
          </p:cNvSpPr>
          <p:nvPr>
            <p:ph type="sldNum" sz="quarter" idx="10"/>
          </p:nvPr>
        </p:nvSpPr>
        <p:spPr/>
        <p:txBody>
          <a:bodyPr/>
          <a:lstStyle/>
          <a:p>
            <a:fld id="{4BC87E0F-69D6-46BA-9C25-62E224CF6B89}" type="slidenum">
              <a:rPr lang="en-US" smtClean="0"/>
              <a:pPr/>
              <a:t>5</a:t>
            </a:fld>
            <a:endParaRPr lang="en-US"/>
          </a:p>
        </p:txBody>
      </p:sp>
    </p:spTree>
    <p:extLst>
      <p:ext uri="{BB962C8B-B14F-4D97-AF65-F5344CB8AC3E}">
        <p14:creationId xmlns:p14="http://schemas.microsoft.com/office/powerpoint/2010/main" val="3837218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r>
              <a:rPr lang="en-US" baseline="0" dirty="0"/>
              <a:t>Sometimes we cannot see what lies dimly ahead, we can just do what lies clearly at hand.</a:t>
            </a:r>
          </a:p>
          <a:p>
            <a:endParaRPr lang="en-US" baseline="0" dirty="0"/>
          </a:p>
          <a:p>
            <a:r>
              <a:rPr lang="en-US" baseline="0" dirty="0"/>
              <a:t>There are times when all we can do is “the next step.” </a:t>
            </a:r>
          </a:p>
          <a:p>
            <a:endParaRPr lang="en-US" baseline="0" dirty="0"/>
          </a:p>
          <a:p>
            <a:r>
              <a:rPr lang="en-US" baseline="0" dirty="0"/>
              <a:t>Jesus said it this way:  “Seek first the kingdom of God…Don’t be anxious about tomorrow.  Tomorrow will take care of itself.”  Matthew 6:33-34</a:t>
            </a:r>
          </a:p>
          <a:p>
            <a:endParaRPr lang="en-US" dirty="0"/>
          </a:p>
        </p:txBody>
      </p:sp>
      <p:sp>
        <p:nvSpPr>
          <p:cNvPr id="4" name="Slide Number Placeholder 3"/>
          <p:cNvSpPr>
            <a:spLocks noGrp="1"/>
          </p:cNvSpPr>
          <p:nvPr>
            <p:ph type="sldNum" sz="quarter" idx="10"/>
          </p:nvPr>
        </p:nvSpPr>
        <p:spPr/>
        <p:txBody>
          <a:bodyPr/>
          <a:lstStyle/>
          <a:p>
            <a:fld id="{4BC87E0F-69D6-46BA-9C25-62E224CF6B89}" type="slidenum">
              <a:rPr lang="en-US" smtClean="0"/>
              <a:pPr/>
              <a:t>6</a:t>
            </a:fld>
            <a:endParaRPr lang="en-US"/>
          </a:p>
        </p:txBody>
      </p:sp>
    </p:spTree>
    <p:extLst>
      <p:ext uri="{BB962C8B-B14F-4D97-AF65-F5344CB8AC3E}">
        <p14:creationId xmlns:p14="http://schemas.microsoft.com/office/powerpoint/2010/main" val="1251397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r>
              <a:rPr lang="en-US" dirty="0"/>
              <a:t>Trials</a:t>
            </a:r>
            <a:r>
              <a:rPr lang="en-US" baseline="0" dirty="0"/>
              <a:t> are a special time of reaching out—to God and to others.  </a:t>
            </a:r>
          </a:p>
          <a:p>
            <a:endParaRPr lang="en-US" baseline="0" dirty="0"/>
          </a:p>
          <a:p>
            <a:r>
              <a:rPr lang="en-US" baseline="0" dirty="0"/>
              <a:t>This quote sums it up:  “To all who are reaching out to feel the guiding hand of God, the moment of greatest discouragement is the time when Divine help is nearest.”  The promise is, “From every temptation and every trial He will bring them forth with firmer faith and a richer experience.”  Desire of Ages, p. 528.</a:t>
            </a:r>
          </a:p>
          <a:p>
            <a:endParaRPr lang="en-US" baseline="0" dirty="0"/>
          </a:p>
          <a:p>
            <a:r>
              <a:rPr lang="en-US" baseline="0" dirty="0"/>
              <a:t>Have you had this experience, or do you know someone who has?  (Wait for response)</a:t>
            </a:r>
          </a:p>
          <a:p>
            <a:endParaRPr lang="en-US" baseline="0" dirty="0"/>
          </a:p>
          <a:p>
            <a:r>
              <a:rPr lang="en-US" baseline="0" dirty="0"/>
              <a:t>Yes, we shall have storm and tempest in life, but every trial can work to build and strengthen character, painful as it is at the time. </a:t>
            </a:r>
            <a:endParaRPr lang="en-US" dirty="0"/>
          </a:p>
        </p:txBody>
      </p:sp>
      <p:sp>
        <p:nvSpPr>
          <p:cNvPr id="4" name="Slide Number Placeholder 3"/>
          <p:cNvSpPr>
            <a:spLocks noGrp="1"/>
          </p:cNvSpPr>
          <p:nvPr>
            <p:ph type="sldNum" sz="quarter" idx="10"/>
          </p:nvPr>
        </p:nvSpPr>
        <p:spPr/>
        <p:txBody>
          <a:bodyPr/>
          <a:lstStyle/>
          <a:p>
            <a:fld id="{4BC87E0F-69D6-46BA-9C25-62E224CF6B89}" type="slidenum">
              <a:rPr lang="en-US" smtClean="0"/>
              <a:pPr/>
              <a:t>7</a:t>
            </a:fld>
            <a:endParaRPr lang="en-US"/>
          </a:p>
        </p:txBody>
      </p:sp>
    </p:spTree>
    <p:extLst>
      <p:ext uri="{BB962C8B-B14F-4D97-AF65-F5344CB8AC3E}">
        <p14:creationId xmlns:p14="http://schemas.microsoft.com/office/powerpoint/2010/main" val="4079671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r>
              <a:rPr lang="en-US" dirty="0"/>
              <a:t>Psalm</a:t>
            </a:r>
            <a:r>
              <a:rPr lang="en-US" baseline="0" dirty="0"/>
              <a:t> 30:5 tells us:  “Weeping may endure for a night, but joy comes in the morning.”  </a:t>
            </a:r>
          </a:p>
          <a:p>
            <a:endParaRPr lang="en-US" baseline="0" dirty="0"/>
          </a:p>
          <a:p>
            <a:r>
              <a:rPr lang="en-US" dirty="0"/>
              <a:t>We</a:t>
            </a:r>
            <a:r>
              <a:rPr lang="en-US" baseline="0" dirty="0"/>
              <a:t> cannot explain every affliction that comes our way.  Sometimes we suffer as a result of our own choices.  Sometimes we suffer because others have wronged us. Sometimes things happen that have no earthly explanation.  In any or all these cases, Jesus promises to heal (either now or in the resurrection), forgive, save, strengthen, and guide.</a:t>
            </a:r>
          </a:p>
          <a:p>
            <a:endParaRPr lang="en-US" baseline="0" dirty="0"/>
          </a:p>
          <a:p>
            <a:r>
              <a:rPr lang="en-US" baseline="0" dirty="0"/>
              <a:t>He will never abandon the soul that comes to Him in need.</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4BC87E0F-69D6-46BA-9C25-62E224CF6B89}" type="slidenum">
              <a:rPr lang="en-US" smtClean="0"/>
              <a:pPr/>
              <a:t>8</a:t>
            </a:fld>
            <a:endParaRPr lang="en-US"/>
          </a:p>
        </p:txBody>
      </p:sp>
    </p:spTree>
    <p:extLst>
      <p:ext uri="{BB962C8B-B14F-4D97-AF65-F5344CB8AC3E}">
        <p14:creationId xmlns:p14="http://schemas.microsoft.com/office/powerpoint/2010/main" val="2069383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John Claypool learned deep lessons of trust and faith in a very personal way as a young pastor.  </a:t>
            </a:r>
            <a:r>
              <a:rPr lang="en-US" b="1" baseline="0"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In his book, </a:t>
            </a:r>
            <a:r>
              <a:rPr lang="en-US" b="0" i="1" baseline="0" dirty="0"/>
              <a:t>Tracks of a Fellow Struggler</a:t>
            </a:r>
            <a:r>
              <a:rPr lang="en-US" b="0" baseline="0" dirty="0"/>
              <a:t>, he describes his daughter’s sickness and death as the most wounding yet enlightening experience of his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4BC87E0F-69D6-46BA-9C25-62E224CF6B89}" type="slidenum">
              <a:rPr lang="en-US" smtClean="0"/>
              <a:pPr/>
              <a:t>9</a:t>
            </a:fld>
            <a:endParaRPr lang="en-US"/>
          </a:p>
        </p:txBody>
      </p:sp>
    </p:spTree>
    <p:extLst>
      <p:ext uri="{BB962C8B-B14F-4D97-AF65-F5344CB8AC3E}">
        <p14:creationId xmlns:p14="http://schemas.microsoft.com/office/powerpoint/2010/main" val="2475394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3C77219-1954-45C6-97A8-A947B0C9E1C0}" type="datetimeFigureOut">
              <a:rPr lang="en-US" smtClean="0"/>
              <a:pPr/>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A71BA8-9F1A-448C-9642-AA333FFCFE9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C77219-1954-45C6-97A8-A947B0C9E1C0}" type="datetimeFigureOut">
              <a:rPr lang="en-US" smtClean="0"/>
              <a:pPr/>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A71BA8-9F1A-448C-9642-AA333FFCFE9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C77219-1954-45C6-97A8-A947B0C9E1C0}" type="datetimeFigureOut">
              <a:rPr lang="en-US" smtClean="0"/>
              <a:pPr/>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A71BA8-9F1A-448C-9642-AA333FFCFE9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36419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70252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11734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2429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62812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9989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515876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59175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C77219-1954-45C6-97A8-A947B0C9E1C0}" type="datetimeFigureOut">
              <a:rPr lang="en-US" smtClean="0"/>
              <a:pPr/>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A71BA8-9F1A-448C-9642-AA333FFCFE9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353508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70047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12879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902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C77219-1954-45C6-97A8-A947B0C9E1C0}" type="datetimeFigureOut">
              <a:rPr lang="en-US" smtClean="0"/>
              <a:pPr/>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A71BA8-9F1A-448C-9642-AA333FFCFE9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C77219-1954-45C6-97A8-A947B0C9E1C0}" type="datetimeFigureOut">
              <a:rPr lang="en-US" smtClean="0"/>
              <a:pPr/>
              <a:t>6/14/18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A71BA8-9F1A-448C-9642-AA333FFCFE9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C77219-1954-45C6-97A8-A947B0C9E1C0}" type="datetimeFigureOut">
              <a:rPr lang="en-US" smtClean="0"/>
              <a:pPr/>
              <a:t>6/14/18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A71BA8-9F1A-448C-9642-AA333FFCFE9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C77219-1954-45C6-97A8-A947B0C9E1C0}" type="datetimeFigureOut">
              <a:rPr lang="en-US" smtClean="0"/>
              <a:pPr/>
              <a:t>6/14/18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A71BA8-9F1A-448C-9642-AA333FFCFE9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C77219-1954-45C6-97A8-A947B0C9E1C0}" type="datetimeFigureOut">
              <a:rPr lang="en-US" smtClean="0"/>
              <a:pPr/>
              <a:t>6/14/18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A71BA8-9F1A-448C-9642-AA333FFCFE9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C77219-1954-45C6-97A8-A947B0C9E1C0}" type="datetimeFigureOut">
              <a:rPr lang="en-US" smtClean="0"/>
              <a:pPr/>
              <a:t>6/14/18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A71BA8-9F1A-448C-9642-AA333FFCFE9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C77219-1954-45C6-97A8-A947B0C9E1C0}" type="datetimeFigureOut">
              <a:rPr lang="en-US" smtClean="0"/>
              <a:pPr/>
              <a:t>6/14/18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A71BA8-9F1A-448C-9642-AA333FFCFE9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50000">
              <a:srgbClr val="663300"/>
            </a:gs>
            <a:gs pos="100000">
              <a:schemeClr val="bg2">
                <a:lumMod val="25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C77219-1954-45C6-97A8-A947B0C9E1C0}" type="datetimeFigureOut">
              <a:rPr lang="en-US" smtClean="0"/>
              <a:pPr/>
              <a:t>6/14/18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A71BA8-9F1A-448C-9642-AA333FFCFE9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022421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685800" y="4267200"/>
            <a:ext cx="7772400" cy="1754326"/>
          </a:xfrm>
          <a:prstGeom prst="rect">
            <a:avLst/>
          </a:prstGeom>
        </p:spPr>
        <p:txBody>
          <a:bodyPr wrap="square">
            <a:spAutoFit/>
          </a:bodyPr>
          <a:lstStyle/>
          <a:p>
            <a:pPr algn="ctr"/>
            <a:r>
              <a:rPr lang="en-US" dirty="0">
                <a:solidFill>
                  <a:prstClr val="white"/>
                </a:solidFill>
                <a:latin typeface="Arial" charset="0"/>
                <a:ea typeface="Arial" charset="0"/>
                <a:cs typeface="Arial" charset="0"/>
              </a:rPr>
              <a:t>Images used in PowerPoint presentation are part of the presentation and not to be used out of context of the presentation, may not be used as stand-alone images unless to promote the presentation/event, and may not be resold in singular form or as part of an image library.  Images are © </a:t>
            </a:r>
            <a:r>
              <a:rPr lang="en-US" dirty="0" err="1">
                <a:solidFill>
                  <a:prstClr val="white"/>
                </a:solidFill>
                <a:latin typeface="Arial" charset="0"/>
                <a:ea typeface="Arial" charset="0"/>
                <a:cs typeface="Arial" charset="0"/>
              </a:rPr>
              <a:t>Alamy</a:t>
            </a:r>
            <a:r>
              <a:rPr lang="en-US" dirty="0">
                <a:solidFill>
                  <a:prstClr val="white"/>
                </a:solidFill>
                <a:latin typeface="Arial" charset="0"/>
                <a:ea typeface="Arial" charset="0"/>
                <a:cs typeface="Arial" charset="0"/>
              </a:rPr>
              <a:t> and presentation templates and content therein are © MISDA, any other usage requires written permission from both parties.</a:t>
            </a:r>
          </a:p>
        </p:txBody>
      </p:sp>
      <p:sp>
        <p:nvSpPr>
          <p:cNvPr id="7" name="Title 2"/>
          <p:cNvSpPr>
            <a:spLocks noGrp="1"/>
          </p:cNvSpPr>
          <p:nvPr>
            <p:ph type="ctrTitle"/>
          </p:nvPr>
        </p:nvSpPr>
        <p:spPr>
          <a:xfrm>
            <a:off x="453258" y="2337936"/>
            <a:ext cx="8233542" cy="1846754"/>
          </a:xfrm>
        </p:spPr>
        <p:txBody>
          <a:bodyPr>
            <a:normAutofit/>
          </a:bodyPr>
          <a:lstStyle/>
          <a:p>
            <a:r>
              <a:rPr lang="en-US" sz="4000" dirty="0">
                <a:solidFill>
                  <a:schemeClr val="tx2"/>
                </a:solidFill>
                <a:latin typeface="Arial" charset="0"/>
                <a:ea typeface="Arial" charset="0"/>
                <a:cs typeface="Arial" charset="0"/>
              </a:rPr>
              <a:t>Images © Alamy</a:t>
            </a:r>
            <a:br>
              <a:rPr lang="en-US" sz="6000" dirty="0">
                <a:solidFill>
                  <a:schemeClr val="tx2"/>
                </a:solidFill>
                <a:latin typeface="Arial" charset="0"/>
                <a:ea typeface="Arial" charset="0"/>
                <a:cs typeface="Arial" charset="0"/>
              </a:rPr>
            </a:br>
            <a:r>
              <a:rPr lang="en-US" sz="3200" dirty="0" err="1">
                <a:solidFill>
                  <a:schemeClr val="tx2"/>
                </a:solidFill>
                <a:latin typeface="Arial" charset="0"/>
                <a:ea typeface="Arial" charset="0"/>
                <a:cs typeface="Arial" charset="0"/>
              </a:rPr>
              <a:t>www.alamy.com</a:t>
            </a:r>
            <a:endParaRPr lang="en-US" sz="3200" dirty="0">
              <a:solidFill>
                <a:schemeClr val="tx2"/>
              </a:solidFill>
              <a:latin typeface="Arial" charset="0"/>
              <a:ea typeface="Arial" charset="0"/>
              <a:cs typeface="Arial"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9455" b="91636" l="1502" r="96847">
                        <a14:foregroundMark x1="42643" y1="41455" x2="42643" y2="41455"/>
                        <a14:foregroundMark x1="14114" y1="55273" x2="14114" y2="55273"/>
                        <a14:foregroundMark x1="85886" y1="59273" x2="85886" y2="59273"/>
                        <a14:foregroundMark x1="23123" y1="34545" x2="23123" y2="34545"/>
                      </a14:backgroundRemoval>
                    </a14:imgEffect>
                  </a14:imgLayer>
                </a14:imgProps>
              </a:ext>
            </a:extLst>
          </a:blip>
          <a:stretch>
            <a:fillRect/>
          </a:stretch>
        </p:blipFill>
        <p:spPr>
          <a:xfrm>
            <a:off x="3276600" y="1276885"/>
            <a:ext cx="2590800" cy="1069774"/>
          </a:xfrm>
          <a:prstGeom prst="rect">
            <a:avLst/>
          </a:prstGeom>
        </p:spPr>
      </p:pic>
      <p:sp>
        <p:nvSpPr>
          <p:cNvPr id="9" name="Title 2"/>
          <p:cNvSpPr txBox="1">
            <a:spLocks/>
          </p:cNvSpPr>
          <p:nvPr/>
        </p:nvSpPr>
        <p:spPr>
          <a:xfrm>
            <a:off x="5584058" y="1726678"/>
            <a:ext cx="435742" cy="4408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solidFill>
                  <a:prstClr val="black"/>
                </a:solidFill>
                <a:latin typeface="Arial" charset="0"/>
                <a:ea typeface="Arial" charset="0"/>
                <a:cs typeface="Arial" charset="0"/>
              </a:rPr>
              <a:t>®</a:t>
            </a:r>
            <a:endParaRPr lang="en-US" sz="1600" dirty="0">
              <a:solidFill>
                <a:prstClr val="black"/>
              </a:solidFill>
              <a:latin typeface="Arial" charset="0"/>
              <a:ea typeface="Arial" charset="0"/>
              <a:cs typeface="Arial" charset="0"/>
            </a:endParaRPr>
          </a:p>
        </p:txBody>
      </p:sp>
    </p:spTree>
    <p:extLst>
      <p:ext uri="{BB962C8B-B14F-4D97-AF65-F5344CB8AC3E}">
        <p14:creationId xmlns:p14="http://schemas.microsoft.com/office/powerpoint/2010/main" val="1711748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503B3F-E3FF-2341-BC7B-FF7AB2018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D7BEF6-31E6-0A46-8D7A-4382994F0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1335F2-637A-C241-8EDD-9D12FF408F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A5B242-0C2F-D540-861A-638DAA4BA4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6A24B-A92E-AF46-A73B-5E488232B6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33F89A-3558-D44B-B34C-968393EEE2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763986-7768-7643-B01F-D76DA63EB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7EC953-CD4B-F346-8D66-549CDAEACB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8ABAA5-17B1-D14A-B5B1-8896846D5B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4CBDF7-BEC2-F948-85F1-A8D35E291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77567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p:nvSpPr>
        <p:spPr>
          <a:xfrm>
            <a:off x="914400" y="2286000"/>
            <a:ext cx="7391400" cy="2862322"/>
          </a:xfrm>
          <a:prstGeom prst="rect">
            <a:avLst/>
          </a:prstGeom>
        </p:spPr>
        <p:txBody>
          <a:bodyPr wrap="square">
            <a:spAutoFit/>
          </a:bodyPr>
          <a:lstStyle/>
          <a:p>
            <a:r>
              <a:rPr lang="en-US" dirty="0"/>
              <a:t>Scripture quotations used in </a:t>
            </a:r>
            <a:r>
              <a:rPr lang="en-US" b="1" i="1" dirty="0"/>
              <a:t>Balanced Living PowerPoints</a:t>
            </a:r>
            <a:r>
              <a:rPr lang="en-US" dirty="0"/>
              <a:t> are taken from Bibles in the Public Domain which have no USA copyright restrictions.  We have indicated which version each quotation is taken from as follows:</a:t>
            </a:r>
          </a:p>
          <a:p>
            <a:r>
              <a:rPr lang="en-US" b="1" dirty="0"/>
              <a:t>KJV</a:t>
            </a:r>
            <a:r>
              <a:rPr lang="en-US" dirty="0"/>
              <a:t> - King James Version </a:t>
            </a:r>
          </a:p>
          <a:p>
            <a:r>
              <a:rPr lang="en-US" b="1" dirty="0"/>
              <a:t>BBE</a:t>
            </a:r>
            <a:r>
              <a:rPr lang="en-US" dirty="0"/>
              <a:t> - Bible in Basic English</a:t>
            </a:r>
          </a:p>
          <a:p>
            <a:r>
              <a:rPr lang="en-US" b="1" dirty="0"/>
              <a:t>WEB</a:t>
            </a:r>
            <a:r>
              <a:rPr lang="en-US" dirty="0"/>
              <a:t> - World English Bible</a:t>
            </a:r>
          </a:p>
          <a:p>
            <a:r>
              <a:rPr lang="en-US" b="1" dirty="0"/>
              <a:t>DBY</a:t>
            </a:r>
            <a:r>
              <a:rPr lang="en-US" dirty="0"/>
              <a:t> - Darby's Translation</a:t>
            </a:r>
          </a:p>
          <a:p>
            <a:r>
              <a:rPr lang="en-US" dirty="0"/>
              <a:t>Any scriptures not otherwise noted are the author's paraphrase of one of these versions.</a:t>
            </a:r>
          </a:p>
          <a:p>
            <a:endParaRPr lang="en-US" dirty="0">
              <a:solidFill>
                <a:prstClr val="white"/>
              </a:solidFill>
              <a:ea typeface="Arial" charset="0"/>
              <a:cs typeface="Arial" charset="0"/>
            </a:endParaRPr>
          </a:p>
        </p:txBody>
      </p:sp>
    </p:spTree>
    <p:extLst>
      <p:ext uri="{BB962C8B-B14F-4D97-AF65-F5344CB8AC3E}">
        <p14:creationId xmlns:p14="http://schemas.microsoft.com/office/powerpoint/2010/main" val="48783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00602-151A-4149-8512-A350980FD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93093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8B1E28-E9ED-C848-80A3-55844E6CEB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400351-9BDE-A44A-A170-EC8227A1FB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1B0C05-5C4E-D141-A4D9-FD4598EFF7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114375-155D-FA41-8A8F-8BDB68AFE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E62E7A-ADA6-5648-AE7F-8F01C66C8C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00AE8E-B8DE-114A-9C32-3C5AE1027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A75B2A-473C-334F-A202-E9C3DB496D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B30706-B1FD-D843-83B9-998EB30731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42788D-E7D7-D048-BC16-5AB0EB4943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FD3020A-CB50-1945-BA68-04A5F7CF3A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962097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A59C8D-1243-8B48-A9A2-B775F6D8C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39674A-FDF7-D64C-B828-61E09BFA1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B515F7-8C97-D34B-B574-CAF1FF9206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07274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8D87BC5-76A9-AE4E-9EDB-D766E13B8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28033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C255A6-A6E0-544F-8146-0BA605535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03986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5E0A63-76F8-794B-BD8F-F722C9194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51121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FF4828-ACB2-0D42-AAEE-8AA00E666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1551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FBBFF4-1389-2F4B-B6A1-4A2EB0A122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7925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89A114-518D-CE45-9D22-41058CEC0E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492E06408ADEE41BF0B67F14AB15500" ma:contentTypeVersion="9" ma:contentTypeDescription="Create a new document." ma:contentTypeScope="" ma:versionID="72ed82b64911a7369b5a56d320e07570">
  <xsd:schema xmlns:xsd="http://www.w3.org/2001/XMLSchema" xmlns:xs="http://www.w3.org/2001/XMLSchema" xmlns:p="http://schemas.microsoft.com/office/2006/metadata/properties" xmlns:ns1="http://schemas.microsoft.com/sharepoint/v3" xmlns:ns2="b3d8973d-8316-407a-8e30-0fccab978384" xmlns:ns3="9b1224cd-25dc-4b65-9ab8-cd20bb625383" targetNamespace="http://schemas.microsoft.com/office/2006/metadata/properties" ma:root="true" ma:fieldsID="7cf185fc82ea8dd4cb979d0f375f72ee" ns1:_="" ns2:_="" ns3:_="">
    <xsd:import namespace="http://schemas.microsoft.com/sharepoint/v3"/>
    <xsd:import namespace="b3d8973d-8316-407a-8e30-0fccab978384"/>
    <xsd:import namespace="9b1224cd-25dc-4b65-9ab8-cd20bb625383"/>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d8973d-8316-407a-8e30-0fccab97838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b1224cd-25dc-4b65-9ab8-cd20bb625383"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E0A182C-744D-4D88-AF1C-3C7A2889473A}">
  <ds:schemaRefs>
    <ds:schemaRef ds:uri="http://schemas.microsoft.com/sharepoint/v3/contenttype/forms"/>
  </ds:schemaRefs>
</ds:datastoreItem>
</file>

<file path=customXml/itemProps2.xml><?xml version="1.0" encoding="utf-8"?>
<ds:datastoreItem xmlns:ds="http://schemas.openxmlformats.org/officeDocument/2006/customXml" ds:itemID="{4E0D6DF2-89CA-470A-8433-FA6710060EA2}">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45AD765-CDC9-45E9-958D-4ED53D20D8E3}"/>
</file>

<file path=docProps/app.xml><?xml version="1.0" encoding="utf-8"?>
<Properties xmlns="http://schemas.openxmlformats.org/officeDocument/2006/extended-properties" xmlns:vt="http://schemas.openxmlformats.org/officeDocument/2006/docPropsVTypes">
  <TotalTime>5510</TotalTime>
  <Words>2062</Words>
  <Application>Microsoft Macintosh PowerPoint</Application>
  <PresentationFormat>On-screen Show (4:3)</PresentationFormat>
  <Paragraphs>216</Paragraphs>
  <Slides>32</Slides>
  <Notes>32</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32</vt:i4>
      </vt:variant>
    </vt:vector>
  </HeadingPairs>
  <TitlesOfParts>
    <vt:vector size="36" baseType="lpstr">
      <vt:lpstr>Arial</vt:lpstr>
      <vt:lpstr>Calibri</vt:lpstr>
      <vt:lpstr>Office Theme</vt:lpstr>
      <vt:lpstr>1_Office Theme</vt:lpstr>
      <vt:lpstr>Images © Alamy www.alamy.com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Michigan Conference of SDA</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vgriffin</dc:creator>
  <cp:lastModifiedBy>Eric Pletcher</cp:lastModifiedBy>
  <cp:revision>106</cp:revision>
  <dcterms:created xsi:type="dcterms:W3CDTF">2014-09-22T15:22:05Z</dcterms:created>
  <dcterms:modified xsi:type="dcterms:W3CDTF">2018-06-14T18:02:41Z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0x0101003492E06408ADEE41BF0B67F14AB15500</vt:lpwstr>
  </property>
</Properties>
</file>